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Masters/slideMaster1.xml" ContentType="application/vnd.openxmlformats-officedocument.presentationml.slideMaster+xml"/>
  <Override PartName="/ppt/slideLayouts/slideLayout8.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9" r:id="rId3"/>
    <p:sldId id="278" r:id="rId4"/>
    <p:sldId id="290" r:id="rId5"/>
    <p:sldId id="291" r:id="rId6"/>
    <p:sldId id="292" r:id="rId7"/>
    <p:sldId id="293" r:id="rId8"/>
    <p:sldId id="296" r:id="rId9"/>
    <p:sldId id="310" r:id="rId10"/>
    <p:sldId id="297" r:id="rId11"/>
    <p:sldId id="298" r:id="rId12"/>
    <p:sldId id="311" r:id="rId13"/>
    <p:sldId id="299" r:id="rId14"/>
    <p:sldId id="300" r:id="rId15"/>
    <p:sldId id="301" r:id="rId16"/>
    <p:sldId id="302" r:id="rId17"/>
    <p:sldId id="303" r:id="rId18"/>
    <p:sldId id="304" r:id="rId19"/>
    <p:sldId id="305" r:id="rId20"/>
    <p:sldId id="306" r:id="rId21"/>
    <p:sldId id="307" r:id="rId22"/>
    <p:sldId id="308" r:id="rId23"/>
    <p:sldId id="309" r:id="rId24"/>
    <p:sldId id="258" r:id="rId25"/>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C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BB1A7E-9233-9847-A7D0-A537EDE38D75}" v="19" dt="2024-05-23T19:00:15.269"/>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3" autoAdjust="0"/>
    <p:restoredTop sz="95680"/>
  </p:normalViewPr>
  <p:slideViewPr>
    <p:cSldViewPr snapToGrid="0">
      <p:cViewPr varScale="1">
        <p:scale>
          <a:sx n="68" d="100"/>
          <a:sy n="68" d="100"/>
        </p:scale>
        <p:origin x="77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ustomXml" Target="../customXml/item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ustomXml" Target="../customXml/item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 Id="rId35" Type="http://schemas.openxmlformats.org/officeDocument/2006/relationships/customXml" Target="../customXml/item3.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ntiago Vargas" userId="1df3592bb6c53685" providerId="LiveId" clId="{64BB1A7E-9233-9847-A7D0-A537EDE38D75}"/>
    <pc:docChg chg="undo custSel addSld delSld modSld">
      <pc:chgData name="Santiago Vargas" userId="1df3592bb6c53685" providerId="LiveId" clId="{64BB1A7E-9233-9847-A7D0-A537EDE38D75}" dt="2024-05-23T19:07:45.882" v="273" actId="2710"/>
      <pc:docMkLst>
        <pc:docMk/>
      </pc:docMkLst>
      <pc:sldChg chg="addSp delSp modSp mod">
        <pc:chgData name="Santiago Vargas" userId="1df3592bb6c53685" providerId="LiveId" clId="{64BB1A7E-9233-9847-A7D0-A537EDE38D75}" dt="2024-05-23T18:28:34.842" v="19" actId="1076"/>
        <pc:sldMkLst>
          <pc:docMk/>
          <pc:sldMk cId="492714369" sldId="278"/>
        </pc:sldMkLst>
        <pc:spChg chg="del">
          <ac:chgData name="Santiago Vargas" userId="1df3592bb6c53685" providerId="LiveId" clId="{64BB1A7E-9233-9847-A7D0-A537EDE38D75}" dt="2024-05-23T18:27:14.042" v="0" actId="478"/>
          <ac:spMkLst>
            <pc:docMk/>
            <pc:sldMk cId="492714369" sldId="278"/>
            <ac:spMk id="6" creationId="{C8A5E4C4-4B0E-D67B-AC1C-D16FC2862812}"/>
          </ac:spMkLst>
        </pc:spChg>
        <pc:graphicFrameChg chg="add mod modGraphic">
          <ac:chgData name="Santiago Vargas" userId="1df3592bb6c53685" providerId="LiveId" clId="{64BB1A7E-9233-9847-A7D0-A537EDE38D75}" dt="2024-05-23T18:28:34.842" v="19" actId="1076"/>
          <ac:graphicFrameMkLst>
            <pc:docMk/>
            <pc:sldMk cId="492714369" sldId="278"/>
            <ac:graphicFrameMk id="8" creationId="{E53032F8-B131-4075-602B-C563613992E2}"/>
          </ac:graphicFrameMkLst>
        </pc:graphicFrameChg>
        <pc:picChg chg="del">
          <ac:chgData name="Santiago Vargas" userId="1df3592bb6c53685" providerId="LiveId" clId="{64BB1A7E-9233-9847-A7D0-A537EDE38D75}" dt="2024-05-23T18:27:28.259" v="3" actId="478"/>
          <ac:picMkLst>
            <pc:docMk/>
            <pc:sldMk cId="492714369" sldId="278"/>
            <ac:picMk id="7" creationId="{B7DACD07-46DC-412C-03BC-01C05CCDC873}"/>
          </ac:picMkLst>
        </pc:picChg>
        <pc:picChg chg="add mod">
          <ac:chgData name="Santiago Vargas" userId="1df3592bb6c53685" providerId="LiveId" clId="{64BB1A7E-9233-9847-A7D0-A537EDE38D75}" dt="2024-05-23T18:28:13.606" v="14" actId="1076"/>
          <ac:picMkLst>
            <pc:docMk/>
            <pc:sldMk cId="492714369" sldId="278"/>
            <ac:picMk id="9" creationId="{1FC87282-2C47-A824-4952-F9791E25669D}"/>
          </ac:picMkLst>
        </pc:picChg>
      </pc:sldChg>
      <pc:sldChg chg="addSp modSp mod">
        <pc:chgData name="Santiago Vargas" userId="1df3592bb6c53685" providerId="LiveId" clId="{64BB1A7E-9233-9847-A7D0-A537EDE38D75}" dt="2024-05-23T18:31:01.007" v="93" actId="404"/>
        <pc:sldMkLst>
          <pc:docMk/>
          <pc:sldMk cId="1591826589" sldId="289"/>
        </pc:sldMkLst>
        <pc:spChg chg="add mod">
          <ac:chgData name="Santiago Vargas" userId="1df3592bb6c53685" providerId="LiveId" clId="{64BB1A7E-9233-9847-A7D0-A537EDE38D75}" dt="2024-05-23T18:31:01.007" v="93" actId="404"/>
          <ac:spMkLst>
            <pc:docMk/>
            <pc:sldMk cId="1591826589" sldId="289"/>
            <ac:spMk id="6" creationId="{CB879A52-325D-2642-FEC1-59702570B66F}"/>
          </ac:spMkLst>
        </pc:spChg>
      </pc:sldChg>
      <pc:sldChg chg="modSp mod">
        <pc:chgData name="Santiago Vargas" userId="1df3592bb6c53685" providerId="LiveId" clId="{64BB1A7E-9233-9847-A7D0-A537EDE38D75}" dt="2024-05-23T18:29:58.679" v="28" actId="113"/>
        <pc:sldMkLst>
          <pc:docMk/>
          <pc:sldMk cId="2129102003" sldId="290"/>
        </pc:sldMkLst>
        <pc:spChg chg="mod">
          <ac:chgData name="Santiago Vargas" userId="1df3592bb6c53685" providerId="LiveId" clId="{64BB1A7E-9233-9847-A7D0-A537EDE38D75}" dt="2024-05-23T18:29:58.679" v="28" actId="113"/>
          <ac:spMkLst>
            <pc:docMk/>
            <pc:sldMk cId="2129102003" sldId="290"/>
            <ac:spMk id="6" creationId="{994800BD-A9F0-004B-ED19-D514BCA310CD}"/>
          </ac:spMkLst>
        </pc:spChg>
      </pc:sldChg>
      <pc:sldChg chg="addSp delSp modSp mod">
        <pc:chgData name="Santiago Vargas" userId="1df3592bb6c53685" providerId="LiveId" clId="{64BB1A7E-9233-9847-A7D0-A537EDE38D75}" dt="2024-05-23T19:00:31.065" v="245" actId="123"/>
        <pc:sldMkLst>
          <pc:docMk/>
          <pc:sldMk cId="3981545857" sldId="293"/>
        </pc:sldMkLst>
        <pc:spChg chg="del">
          <ac:chgData name="Santiago Vargas" userId="1df3592bb6c53685" providerId="LiveId" clId="{64BB1A7E-9233-9847-A7D0-A537EDE38D75}" dt="2024-05-23T18:51:53.277" v="229" actId="478"/>
          <ac:spMkLst>
            <pc:docMk/>
            <pc:sldMk cId="3981545857" sldId="293"/>
            <ac:spMk id="6" creationId="{DD8E4621-DC15-E028-5BDC-D6043D50F5AA}"/>
          </ac:spMkLst>
        </pc:spChg>
        <pc:graphicFrameChg chg="add mod modGraphic">
          <ac:chgData name="Santiago Vargas" userId="1df3592bb6c53685" providerId="LiveId" clId="{64BB1A7E-9233-9847-A7D0-A537EDE38D75}" dt="2024-05-23T19:00:31.065" v="245" actId="123"/>
          <ac:graphicFrameMkLst>
            <pc:docMk/>
            <pc:sldMk cId="3981545857" sldId="293"/>
            <ac:graphicFrameMk id="7" creationId="{946ECF39-B737-8D63-5D22-8C45D8660BAB}"/>
          </ac:graphicFrameMkLst>
        </pc:graphicFrameChg>
      </pc:sldChg>
      <pc:sldChg chg="del">
        <pc:chgData name="Santiago Vargas" userId="1df3592bb6c53685" providerId="LiveId" clId="{64BB1A7E-9233-9847-A7D0-A537EDE38D75}" dt="2024-05-23T18:50:40.858" v="227" actId="2696"/>
        <pc:sldMkLst>
          <pc:docMk/>
          <pc:sldMk cId="1695940390" sldId="294"/>
        </pc:sldMkLst>
      </pc:sldChg>
      <pc:sldChg chg="del">
        <pc:chgData name="Santiago Vargas" userId="1df3592bb6c53685" providerId="LiveId" clId="{64BB1A7E-9233-9847-A7D0-A537EDE38D75}" dt="2024-05-23T18:50:40.857" v="226" actId="2696"/>
        <pc:sldMkLst>
          <pc:docMk/>
          <pc:sldMk cId="2792024109" sldId="295"/>
        </pc:sldMkLst>
      </pc:sldChg>
      <pc:sldChg chg="modSp mod">
        <pc:chgData name="Santiago Vargas" userId="1df3592bb6c53685" providerId="LiveId" clId="{64BB1A7E-9233-9847-A7D0-A537EDE38D75}" dt="2024-05-23T19:05:03.484" v="254" actId="1076"/>
        <pc:sldMkLst>
          <pc:docMk/>
          <pc:sldMk cId="540149159" sldId="296"/>
        </pc:sldMkLst>
        <pc:spChg chg="mod">
          <ac:chgData name="Santiago Vargas" userId="1df3592bb6c53685" providerId="LiveId" clId="{64BB1A7E-9233-9847-A7D0-A537EDE38D75}" dt="2024-05-23T19:05:03.484" v="254" actId="1076"/>
          <ac:spMkLst>
            <pc:docMk/>
            <pc:sldMk cId="540149159" sldId="296"/>
            <ac:spMk id="6" creationId="{A8FA8DA6-999C-B38E-3B78-9A47DCAB299F}"/>
          </ac:spMkLst>
        </pc:spChg>
      </pc:sldChg>
      <pc:sldChg chg="modSp mod">
        <pc:chgData name="Santiago Vargas" userId="1df3592bb6c53685" providerId="LiveId" clId="{64BB1A7E-9233-9847-A7D0-A537EDE38D75}" dt="2024-05-23T19:07:20.406" v="264" actId="123"/>
        <pc:sldMkLst>
          <pc:docMk/>
          <pc:sldMk cId="583846610" sldId="298"/>
        </pc:sldMkLst>
        <pc:spChg chg="mod">
          <ac:chgData name="Santiago Vargas" userId="1df3592bb6c53685" providerId="LiveId" clId="{64BB1A7E-9233-9847-A7D0-A537EDE38D75}" dt="2024-05-23T19:07:20.406" v="264" actId="123"/>
          <ac:spMkLst>
            <pc:docMk/>
            <pc:sldMk cId="583846610" sldId="298"/>
            <ac:spMk id="6" creationId="{360D67B4-D163-C96E-4B2C-0C250664BCDD}"/>
          </ac:spMkLst>
        </pc:spChg>
      </pc:sldChg>
      <pc:sldChg chg="addSp modSp mod">
        <pc:chgData name="Santiago Vargas" userId="1df3592bb6c53685" providerId="LiveId" clId="{64BB1A7E-9233-9847-A7D0-A537EDE38D75}" dt="2024-05-23T18:46:50.598" v="225" actId="1076"/>
        <pc:sldMkLst>
          <pc:docMk/>
          <pc:sldMk cId="2658172608" sldId="300"/>
        </pc:sldMkLst>
        <pc:spChg chg="mod">
          <ac:chgData name="Santiago Vargas" userId="1df3592bb6c53685" providerId="LiveId" clId="{64BB1A7E-9233-9847-A7D0-A537EDE38D75}" dt="2024-05-23T18:40:23.624" v="132" actId="20577"/>
          <ac:spMkLst>
            <pc:docMk/>
            <pc:sldMk cId="2658172608" sldId="300"/>
            <ac:spMk id="8" creationId="{A49C10B6-403C-2152-D1FC-0A7F5E476067}"/>
          </ac:spMkLst>
        </pc:spChg>
        <pc:spChg chg="add mod">
          <ac:chgData name="Santiago Vargas" userId="1df3592bb6c53685" providerId="LiveId" clId="{64BB1A7E-9233-9847-A7D0-A537EDE38D75}" dt="2024-05-23T18:46:48.233" v="224" actId="1076"/>
          <ac:spMkLst>
            <pc:docMk/>
            <pc:sldMk cId="2658172608" sldId="300"/>
            <ac:spMk id="9" creationId="{507B4046-F4DA-CFE4-06F3-7CB159F2A5E0}"/>
          </ac:spMkLst>
        </pc:spChg>
        <pc:picChg chg="add mod">
          <ac:chgData name="Santiago Vargas" userId="1df3592bb6c53685" providerId="LiveId" clId="{64BB1A7E-9233-9847-A7D0-A537EDE38D75}" dt="2024-05-23T18:46:50.598" v="225" actId="1076"/>
          <ac:picMkLst>
            <pc:docMk/>
            <pc:sldMk cId="2658172608" sldId="300"/>
            <ac:picMk id="6" creationId="{6CB5E99F-22B5-AD80-7960-8A4ED5FF6777}"/>
          </ac:picMkLst>
        </pc:picChg>
      </pc:sldChg>
      <pc:sldChg chg="addSp delSp modSp mod">
        <pc:chgData name="Santiago Vargas" userId="1df3592bb6c53685" providerId="LiveId" clId="{64BB1A7E-9233-9847-A7D0-A537EDE38D75}" dt="2024-05-23T18:46:14.965" v="218" actId="1076"/>
        <pc:sldMkLst>
          <pc:docMk/>
          <pc:sldMk cId="1300596613" sldId="301"/>
        </pc:sldMkLst>
        <pc:spChg chg="del">
          <ac:chgData name="Santiago Vargas" userId="1df3592bb6c53685" providerId="LiveId" clId="{64BB1A7E-9233-9847-A7D0-A537EDE38D75}" dt="2024-05-23T18:39:50.201" v="123" actId="478"/>
          <ac:spMkLst>
            <pc:docMk/>
            <pc:sldMk cId="1300596613" sldId="301"/>
            <ac:spMk id="7" creationId="{DDFCC597-3693-CE89-1AF6-E2219F022B59}"/>
          </ac:spMkLst>
        </pc:spChg>
        <pc:spChg chg="mod">
          <ac:chgData name="Santiago Vargas" userId="1df3592bb6c53685" providerId="LiveId" clId="{64BB1A7E-9233-9847-A7D0-A537EDE38D75}" dt="2024-05-23T18:40:26.486" v="134" actId="20577"/>
          <ac:spMkLst>
            <pc:docMk/>
            <pc:sldMk cId="1300596613" sldId="301"/>
            <ac:spMk id="8" creationId="{A49C10B6-403C-2152-D1FC-0A7F5E476067}"/>
          </ac:spMkLst>
        </pc:spChg>
        <pc:spChg chg="add del mod">
          <ac:chgData name="Santiago Vargas" userId="1df3592bb6c53685" providerId="LiveId" clId="{64BB1A7E-9233-9847-A7D0-A537EDE38D75}" dt="2024-05-23T18:46:02.622" v="216" actId="478"/>
          <ac:spMkLst>
            <pc:docMk/>
            <pc:sldMk cId="1300596613" sldId="301"/>
            <ac:spMk id="9" creationId="{95BE792C-7A2B-791B-94B9-2979C1C57999}"/>
          </ac:spMkLst>
        </pc:spChg>
        <pc:spChg chg="add mod">
          <ac:chgData name="Santiago Vargas" userId="1df3592bb6c53685" providerId="LiveId" clId="{64BB1A7E-9233-9847-A7D0-A537EDE38D75}" dt="2024-05-23T18:46:14.965" v="218" actId="1076"/>
          <ac:spMkLst>
            <pc:docMk/>
            <pc:sldMk cId="1300596613" sldId="301"/>
            <ac:spMk id="10" creationId="{E639C140-A263-982D-B246-34D7533D4A9D}"/>
          </ac:spMkLst>
        </pc:spChg>
        <pc:picChg chg="add mod">
          <ac:chgData name="Santiago Vargas" userId="1df3592bb6c53685" providerId="LiveId" clId="{64BB1A7E-9233-9847-A7D0-A537EDE38D75}" dt="2024-05-23T18:45:33.748" v="214" actId="14100"/>
          <ac:picMkLst>
            <pc:docMk/>
            <pc:sldMk cId="1300596613" sldId="301"/>
            <ac:picMk id="6" creationId="{EF9AFD48-B52C-0DCA-D46E-32EAC0A49EC4}"/>
          </ac:picMkLst>
        </pc:picChg>
      </pc:sldChg>
      <pc:sldChg chg="addSp delSp modSp mod">
        <pc:chgData name="Santiago Vargas" userId="1df3592bb6c53685" providerId="LiveId" clId="{64BB1A7E-9233-9847-A7D0-A537EDE38D75}" dt="2024-05-23T18:44:21.350" v="210" actId="1076"/>
        <pc:sldMkLst>
          <pc:docMk/>
          <pc:sldMk cId="393106066" sldId="302"/>
        </pc:sldMkLst>
        <pc:spChg chg="del">
          <ac:chgData name="Santiago Vargas" userId="1df3592bb6c53685" providerId="LiveId" clId="{64BB1A7E-9233-9847-A7D0-A537EDE38D75}" dt="2024-05-23T18:44:10.042" v="206" actId="478"/>
          <ac:spMkLst>
            <pc:docMk/>
            <pc:sldMk cId="393106066" sldId="302"/>
            <ac:spMk id="7" creationId="{DDFCC597-3693-CE89-1AF6-E2219F022B59}"/>
          </ac:spMkLst>
        </pc:spChg>
        <pc:spChg chg="mod">
          <ac:chgData name="Santiago Vargas" userId="1df3592bb6c53685" providerId="LiveId" clId="{64BB1A7E-9233-9847-A7D0-A537EDE38D75}" dt="2024-05-23T18:40:34.596" v="138" actId="20577"/>
          <ac:spMkLst>
            <pc:docMk/>
            <pc:sldMk cId="393106066" sldId="302"/>
            <ac:spMk id="8" creationId="{A49C10B6-403C-2152-D1FC-0A7F5E476067}"/>
          </ac:spMkLst>
        </pc:spChg>
        <pc:spChg chg="add mod">
          <ac:chgData name="Santiago Vargas" userId="1df3592bb6c53685" providerId="LiveId" clId="{64BB1A7E-9233-9847-A7D0-A537EDE38D75}" dt="2024-05-23T18:44:21.350" v="210" actId="1076"/>
          <ac:spMkLst>
            <pc:docMk/>
            <pc:sldMk cId="393106066" sldId="302"/>
            <ac:spMk id="9" creationId="{C3603E01-DD83-D239-BD97-A68494D681EF}"/>
          </ac:spMkLst>
        </pc:spChg>
        <pc:picChg chg="add mod">
          <ac:chgData name="Santiago Vargas" userId="1df3592bb6c53685" providerId="LiveId" clId="{64BB1A7E-9233-9847-A7D0-A537EDE38D75}" dt="2024-05-23T18:44:12.766" v="208" actId="1076"/>
          <ac:picMkLst>
            <pc:docMk/>
            <pc:sldMk cId="393106066" sldId="302"/>
            <ac:picMk id="6" creationId="{D4246265-E0CC-3B39-E8F5-3F365E5EE5E9}"/>
          </ac:picMkLst>
        </pc:picChg>
      </pc:sldChg>
      <pc:sldChg chg="addSp delSp modSp mod">
        <pc:chgData name="Santiago Vargas" userId="1df3592bb6c53685" providerId="LiveId" clId="{64BB1A7E-9233-9847-A7D0-A537EDE38D75}" dt="2024-05-23T18:43:50.401" v="205" actId="1076"/>
        <pc:sldMkLst>
          <pc:docMk/>
          <pc:sldMk cId="1444592716" sldId="303"/>
        </pc:sldMkLst>
        <pc:spChg chg="mod">
          <ac:chgData name="Santiago Vargas" userId="1df3592bb6c53685" providerId="LiveId" clId="{64BB1A7E-9233-9847-A7D0-A537EDE38D75}" dt="2024-05-23T18:41:39.800" v="155" actId="1076"/>
          <ac:spMkLst>
            <pc:docMk/>
            <pc:sldMk cId="1444592716" sldId="303"/>
            <ac:spMk id="8" creationId="{A49C10B6-403C-2152-D1FC-0A7F5E476067}"/>
          </ac:spMkLst>
        </pc:spChg>
        <pc:spChg chg="add mod">
          <ac:chgData name="Santiago Vargas" userId="1df3592bb6c53685" providerId="LiveId" clId="{64BB1A7E-9233-9847-A7D0-A537EDE38D75}" dt="2024-05-23T18:43:50.401" v="205" actId="1076"/>
          <ac:spMkLst>
            <pc:docMk/>
            <pc:sldMk cId="1444592716" sldId="303"/>
            <ac:spMk id="10" creationId="{9E2F78E7-3AE4-DAE1-9B35-5B9B5B31DF01}"/>
          </ac:spMkLst>
        </pc:spChg>
        <pc:picChg chg="del">
          <ac:chgData name="Santiago Vargas" userId="1df3592bb6c53685" providerId="LiveId" clId="{64BB1A7E-9233-9847-A7D0-A537EDE38D75}" dt="2024-05-23T18:39:08.360" v="115" actId="478"/>
          <ac:picMkLst>
            <pc:docMk/>
            <pc:sldMk cId="1444592716" sldId="303"/>
            <ac:picMk id="6" creationId="{C079F803-20FE-7E12-57C8-B30B5ECB92D8}"/>
          </ac:picMkLst>
        </pc:picChg>
        <pc:picChg chg="add mod">
          <ac:chgData name="Santiago Vargas" userId="1df3592bb6c53685" providerId="LiveId" clId="{64BB1A7E-9233-9847-A7D0-A537EDE38D75}" dt="2024-05-23T18:43:42.938" v="203" actId="1076"/>
          <ac:picMkLst>
            <pc:docMk/>
            <pc:sldMk cId="1444592716" sldId="303"/>
            <ac:picMk id="9" creationId="{EF626C1F-CA7B-B6FA-B560-0A82DBA2A98D}"/>
          </ac:picMkLst>
        </pc:picChg>
      </pc:sldChg>
      <pc:sldChg chg="addSp modSp mod">
        <pc:chgData name="Santiago Vargas" userId="1df3592bb6c53685" providerId="LiveId" clId="{64BB1A7E-9233-9847-A7D0-A537EDE38D75}" dt="2024-05-23T18:43:01.616" v="197" actId="1076"/>
        <pc:sldMkLst>
          <pc:docMk/>
          <pc:sldMk cId="2419901413" sldId="304"/>
        </pc:sldMkLst>
        <pc:spChg chg="mod">
          <ac:chgData name="Santiago Vargas" userId="1df3592bb6c53685" providerId="LiveId" clId="{64BB1A7E-9233-9847-A7D0-A537EDE38D75}" dt="2024-05-23T18:41:35.266" v="154" actId="1076"/>
          <ac:spMkLst>
            <pc:docMk/>
            <pc:sldMk cId="2419901413" sldId="304"/>
            <ac:spMk id="8" creationId="{A49C10B6-403C-2152-D1FC-0A7F5E476067}"/>
          </ac:spMkLst>
        </pc:spChg>
        <pc:spChg chg="add mod">
          <ac:chgData name="Santiago Vargas" userId="1df3592bb6c53685" providerId="LiveId" clId="{64BB1A7E-9233-9847-A7D0-A537EDE38D75}" dt="2024-05-23T18:43:01.616" v="197" actId="1076"/>
          <ac:spMkLst>
            <pc:docMk/>
            <pc:sldMk cId="2419901413" sldId="304"/>
            <ac:spMk id="9" creationId="{0EAB3158-8244-D866-58E0-FECB49FA96C9}"/>
          </ac:spMkLst>
        </pc:spChg>
        <pc:picChg chg="add mod">
          <ac:chgData name="Santiago Vargas" userId="1df3592bb6c53685" providerId="LiveId" clId="{64BB1A7E-9233-9847-A7D0-A537EDE38D75}" dt="2024-05-23T18:42:36.470" v="164" actId="1076"/>
          <ac:picMkLst>
            <pc:docMk/>
            <pc:sldMk cId="2419901413" sldId="304"/>
            <ac:picMk id="6" creationId="{F24BC028-E03B-C53A-3E56-390D29B293DD}"/>
          </ac:picMkLst>
        </pc:picChg>
      </pc:sldChg>
      <pc:sldChg chg="addSp modSp mod">
        <pc:chgData name="Santiago Vargas" userId="1df3592bb6c53685" providerId="LiveId" clId="{64BB1A7E-9233-9847-A7D0-A537EDE38D75}" dt="2024-05-23T18:43:30.258" v="201" actId="1076"/>
        <pc:sldMkLst>
          <pc:docMk/>
          <pc:sldMk cId="1132678745" sldId="305"/>
        </pc:sldMkLst>
        <pc:spChg chg="mod">
          <ac:chgData name="Santiago Vargas" userId="1df3592bb6c53685" providerId="LiveId" clId="{64BB1A7E-9233-9847-A7D0-A537EDE38D75}" dt="2024-05-23T18:42:06.337" v="162" actId="20577"/>
          <ac:spMkLst>
            <pc:docMk/>
            <pc:sldMk cId="1132678745" sldId="305"/>
            <ac:spMk id="8" creationId="{A49C10B6-403C-2152-D1FC-0A7F5E476067}"/>
          </ac:spMkLst>
        </pc:spChg>
        <pc:spChg chg="add mod">
          <ac:chgData name="Santiago Vargas" userId="1df3592bb6c53685" providerId="LiveId" clId="{64BB1A7E-9233-9847-A7D0-A537EDE38D75}" dt="2024-05-23T18:43:30.258" v="201" actId="1076"/>
          <ac:spMkLst>
            <pc:docMk/>
            <pc:sldMk cId="1132678745" sldId="305"/>
            <ac:spMk id="9" creationId="{D701EEEE-6B69-C3DD-78E2-0E699EC4416F}"/>
          </ac:spMkLst>
        </pc:spChg>
        <pc:picChg chg="add mod">
          <ac:chgData name="Santiago Vargas" userId="1df3592bb6c53685" providerId="LiveId" clId="{64BB1A7E-9233-9847-A7D0-A537EDE38D75}" dt="2024-05-23T18:43:21.833" v="199" actId="1076"/>
          <ac:picMkLst>
            <pc:docMk/>
            <pc:sldMk cId="1132678745" sldId="305"/>
            <ac:picMk id="6" creationId="{EF3EE7A4-88F6-9D9D-1A43-CB16D36CEE5B}"/>
          </ac:picMkLst>
        </pc:picChg>
      </pc:sldChg>
      <pc:sldChg chg="modSp mod">
        <pc:chgData name="Santiago Vargas" userId="1df3592bb6c53685" providerId="LiveId" clId="{64BB1A7E-9233-9847-A7D0-A537EDE38D75}" dt="2024-05-23T18:34:56.724" v="106" actId="1076"/>
        <pc:sldMkLst>
          <pc:docMk/>
          <pc:sldMk cId="681540550" sldId="306"/>
        </pc:sldMkLst>
        <pc:spChg chg="mod">
          <ac:chgData name="Santiago Vargas" userId="1df3592bb6c53685" providerId="LiveId" clId="{64BB1A7E-9233-9847-A7D0-A537EDE38D75}" dt="2024-05-23T18:34:56.724" v="106" actId="1076"/>
          <ac:spMkLst>
            <pc:docMk/>
            <pc:sldMk cId="681540550" sldId="306"/>
            <ac:spMk id="6" creationId="{62C7BB7C-CBD4-2FD2-347F-F428FE16A175}"/>
          </ac:spMkLst>
        </pc:spChg>
      </pc:sldChg>
      <pc:sldChg chg="modSp mod">
        <pc:chgData name="Santiago Vargas" userId="1df3592bb6c53685" providerId="LiveId" clId="{64BB1A7E-9233-9847-A7D0-A537EDE38D75}" dt="2024-05-23T18:33:03.336" v="99" actId="2710"/>
        <pc:sldMkLst>
          <pc:docMk/>
          <pc:sldMk cId="2702624397" sldId="307"/>
        </pc:sldMkLst>
        <pc:spChg chg="mod">
          <ac:chgData name="Santiago Vargas" userId="1df3592bb6c53685" providerId="LiveId" clId="{64BB1A7E-9233-9847-A7D0-A537EDE38D75}" dt="2024-05-23T18:33:03.336" v="99" actId="2710"/>
          <ac:spMkLst>
            <pc:docMk/>
            <pc:sldMk cId="2702624397" sldId="307"/>
            <ac:spMk id="8" creationId="{0055E551-553F-44B7-EBF8-CCFFAB23D812}"/>
          </ac:spMkLst>
        </pc:spChg>
      </pc:sldChg>
      <pc:sldChg chg="modSp add mod">
        <pc:chgData name="Santiago Vargas" userId="1df3592bb6c53685" providerId="LiveId" clId="{64BB1A7E-9233-9847-A7D0-A537EDE38D75}" dt="2024-05-23T19:05:35.806" v="260" actId="12"/>
        <pc:sldMkLst>
          <pc:docMk/>
          <pc:sldMk cId="4149144286" sldId="310"/>
        </pc:sldMkLst>
        <pc:spChg chg="mod">
          <ac:chgData name="Santiago Vargas" userId="1df3592bb6c53685" providerId="LiveId" clId="{64BB1A7E-9233-9847-A7D0-A537EDE38D75}" dt="2024-05-23T19:05:35.806" v="260" actId="12"/>
          <ac:spMkLst>
            <pc:docMk/>
            <pc:sldMk cId="4149144286" sldId="310"/>
            <ac:spMk id="6" creationId="{A8FA8DA6-999C-B38E-3B78-9A47DCAB299F}"/>
          </ac:spMkLst>
        </pc:spChg>
      </pc:sldChg>
      <pc:sldChg chg="modSp add mod">
        <pc:chgData name="Santiago Vargas" userId="1df3592bb6c53685" providerId="LiveId" clId="{64BB1A7E-9233-9847-A7D0-A537EDE38D75}" dt="2024-05-23T19:07:45.882" v="273" actId="2710"/>
        <pc:sldMkLst>
          <pc:docMk/>
          <pc:sldMk cId="191235111" sldId="311"/>
        </pc:sldMkLst>
        <pc:spChg chg="mod">
          <ac:chgData name="Santiago Vargas" userId="1df3592bb6c53685" providerId="LiveId" clId="{64BB1A7E-9233-9847-A7D0-A537EDE38D75}" dt="2024-05-23T19:07:45.882" v="273" actId="2710"/>
          <ac:spMkLst>
            <pc:docMk/>
            <pc:sldMk cId="191235111" sldId="311"/>
            <ac:spMk id="6" creationId="{360D67B4-D163-C96E-4B2C-0C250664BCDD}"/>
          </ac:spMkLst>
        </pc:spChg>
      </pc:sldChg>
    </pc:docChg>
  </pc:docChgLst>
</pc:chgInfo>
</file>

<file path=ppt/media/image1.jpg>
</file>

<file path=ppt/media/image10.png>
</file>

<file path=ppt/media/image11.png>
</file>

<file path=ppt/media/image12.png>
</file>

<file path=ppt/media/image13.png>
</file>

<file path=ppt/media/image14.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4EDB8C-AC41-437F-99B8-21DF0D3003D0}" type="datetimeFigureOut">
              <a:rPr lang="es-CO" smtClean="0"/>
              <a:t>23/05/2024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6E7941-73DC-467B-82FC-4C6349FD267D}" type="slidenum">
              <a:rPr lang="es-CO" smtClean="0"/>
              <a:t>‹Nº›</a:t>
            </a:fld>
            <a:endParaRPr lang="es-CO"/>
          </a:p>
        </p:txBody>
      </p:sp>
    </p:spTree>
    <p:extLst>
      <p:ext uri="{BB962C8B-B14F-4D97-AF65-F5344CB8AC3E}">
        <p14:creationId xmlns:p14="http://schemas.microsoft.com/office/powerpoint/2010/main" val="14215934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9A320A-EAE6-457C-4D6A-2EDBCFCDCE99}"/>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FEEC8FB4-3177-1BCA-AE7A-2EFA9667F9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9DAAD01A-F9C4-0532-9B14-4E8D61C2C411}"/>
              </a:ext>
            </a:extLst>
          </p:cNvPr>
          <p:cNvSpPr>
            <a:spLocks noGrp="1"/>
          </p:cNvSpPr>
          <p:nvPr>
            <p:ph type="dt" sz="half" idx="10"/>
          </p:nvPr>
        </p:nvSpPr>
        <p:spPr/>
        <p:txBody>
          <a:bodyPr/>
          <a:lstStyle/>
          <a:p>
            <a:fld id="{09A5611A-D875-4EE5-85C3-5550FA679193}" type="datetimeFigureOut">
              <a:rPr lang="es-CO" smtClean="0"/>
              <a:t>23/05/2024</a:t>
            </a:fld>
            <a:endParaRPr lang="es-CO"/>
          </a:p>
        </p:txBody>
      </p:sp>
      <p:sp>
        <p:nvSpPr>
          <p:cNvPr id="5" name="Marcador de pie de página 4">
            <a:extLst>
              <a:ext uri="{FF2B5EF4-FFF2-40B4-BE49-F238E27FC236}">
                <a16:creationId xmlns:a16="http://schemas.microsoft.com/office/drawing/2014/main" id="{9056A960-D201-6C17-601A-AB801D104E1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3DCFD0C2-0DC0-ED0B-7C76-9C6CF99D5167}"/>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3080013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307E1D-2FF7-12E6-8634-0E98651117A9}"/>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CA7CF451-AD0D-2504-738F-8F1B0493DC34}"/>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749E94B8-50FA-D189-9F5E-7D68C9AAC67D}"/>
              </a:ext>
            </a:extLst>
          </p:cNvPr>
          <p:cNvSpPr>
            <a:spLocks noGrp="1"/>
          </p:cNvSpPr>
          <p:nvPr>
            <p:ph type="dt" sz="half" idx="10"/>
          </p:nvPr>
        </p:nvSpPr>
        <p:spPr/>
        <p:txBody>
          <a:bodyPr/>
          <a:lstStyle/>
          <a:p>
            <a:fld id="{09A5611A-D875-4EE5-85C3-5550FA679193}" type="datetimeFigureOut">
              <a:rPr lang="es-CO" smtClean="0"/>
              <a:t>23/05/2024</a:t>
            </a:fld>
            <a:endParaRPr lang="es-CO"/>
          </a:p>
        </p:txBody>
      </p:sp>
      <p:sp>
        <p:nvSpPr>
          <p:cNvPr id="5" name="Marcador de pie de página 4">
            <a:extLst>
              <a:ext uri="{FF2B5EF4-FFF2-40B4-BE49-F238E27FC236}">
                <a16:creationId xmlns:a16="http://schemas.microsoft.com/office/drawing/2014/main" id="{F1F37A8E-3346-F26C-2C9E-9A363F0FA55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1548F9B-DBA2-C001-9711-A31921C873C4}"/>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2978604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2DC7AB34-E09F-725D-0AC6-7D7FC630A439}"/>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D90AD247-72DE-BF99-C0A0-6AC991A34D60}"/>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2BCF3525-A88D-89F6-0E86-5CECF0AD9D1A}"/>
              </a:ext>
            </a:extLst>
          </p:cNvPr>
          <p:cNvSpPr>
            <a:spLocks noGrp="1"/>
          </p:cNvSpPr>
          <p:nvPr>
            <p:ph type="dt" sz="half" idx="10"/>
          </p:nvPr>
        </p:nvSpPr>
        <p:spPr/>
        <p:txBody>
          <a:bodyPr/>
          <a:lstStyle/>
          <a:p>
            <a:fld id="{09A5611A-D875-4EE5-85C3-5550FA679193}" type="datetimeFigureOut">
              <a:rPr lang="es-CO" smtClean="0"/>
              <a:t>23/05/2024</a:t>
            </a:fld>
            <a:endParaRPr lang="es-CO"/>
          </a:p>
        </p:txBody>
      </p:sp>
      <p:sp>
        <p:nvSpPr>
          <p:cNvPr id="5" name="Marcador de pie de página 4">
            <a:extLst>
              <a:ext uri="{FF2B5EF4-FFF2-40B4-BE49-F238E27FC236}">
                <a16:creationId xmlns:a16="http://schemas.microsoft.com/office/drawing/2014/main" id="{1A361998-F911-AFAF-913B-C46CD12B8FD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708AB12-6F6E-CC86-E2B3-8187270E45BA}"/>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2208943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8C9FD5-DAE0-FCE4-3646-7064EA95E5AC}"/>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EE2953E-2C96-655E-1CEF-962E79D2CD75}"/>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53D65BA1-443D-A1D4-64F6-F900F0872BA7}"/>
              </a:ext>
            </a:extLst>
          </p:cNvPr>
          <p:cNvSpPr>
            <a:spLocks noGrp="1"/>
          </p:cNvSpPr>
          <p:nvPr>
            <p:ph type="dt" sz="half" idx="10"/>
          </p:nvPr>
        </p:nvSpPr>
        <p:spPr/>
        <p:txBody>
          <a:bodyPr/>
          <a:lstStyle/>
          <a:p>
            <a:fld id="{09A5611A-D875-4EE5-85C3-5550FA679193}" type="datetimeFigureOut">
              <a:rPr lang="es-CO" smtClean="0"/>
              <a:t>23/05/2024</a:t>
            </a:fld>
            <a:endParaRPr lang="es-CO"/>
          </a:p>
        </p:txBody>
      </p:sp>
      <p:sp>
        <p:nvSpPr>
          <p:cNvPr id="5" name="Marcador de pie de página 4">
            <a:extLst>
              <a:ext uri="{FF2B5EF4-FFF2-40B4-BE49-F238E27FC236}">
                <a16:creationId xmlns:a16="http://schemas.microsoft.com/office/drawing/2014/main" id="{A84E1C84-7C84-508D-7A68-C2A0EB38D611}"/>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F620DCE4-74F2-3456-6E2D-8344D5AF4B84}"/>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3269914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C4648D-3A99-0AB6-5829-E6BFEE62B2B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13280DAF-ABF0-4D0A-9747-54CA0375C8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7664072-3FF8-C69B-5E05-E0C479B4E0DB}"/>
              </a:ext>
            </a:extLst>
          </p:cNvPr>
          <p:cNvSpPr>
            <a:spLocks noGrp="1"/>
          </p:cNvSpPr>
          <p:nvPr>
            <p:ph type="dt" sz="half" idx="10"/>
          </p:nvPr>
        </p:nvSpPr>
        <p:spPr/>
        <p:txBody>
          <a:bodyPr/>
          <a:lstStyle/>
          <a:p>
            <a:fld id="{09A5611A-D875-4EE5-85C3-5550FA679193}" type="datetimeFigureOut">
              <a:rPr lang="es-CO" smtClean="0"/>
              <a:t>23/05/2024</a:t>
            </a:fld>
            <a:endParaRPr lang="es-CO"/>
          </a:p>
        </p:txBody>
      </p:sp>
      <p:sp>
        <p:nvSpPr>
          <p:cNvPr id="5" name="Marcador de pie de página 4">
            <a:extLst>
              <a:ext uri="{FF2B5EF4-FFF2-40B4-BE49-F238E27FC236}">
                <a16:creationId xmlns:a16="http://schemas.microsoft.com/office/drawing/2014/main" id="{B8A05C39-7DEB-39DE-C899-77633504C7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C38FA48-3420-9DDC-D8BE-178B8B7C0726}"/>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315167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C381D0-9D5A-5347-D0C9-A1AC31E5B3D8}"/>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078A6239-5FCA-5900-9EBD-9C51E66BE66E}"/>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A8DD0B99-A874-776E-A31C-E3F534D7B71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59A5D757-CCBE-16E5-2C91-F7AD65F16CB0}"/>
              </a:ext>
            </a:extLst>
          </p:cNvPr>
          <p:cNvSpPr>
            <a:spLocks noGrp="1"/>
          </p:cNvSpPr>
          <p:nvPr>
            <p:ph type="dt" sz="half" idx="10"/>
          </p:nvPr>
        </p:nvSpPr>
        <p:spPr/>
        <p:txBody>
          <a:bodyPr/>
          <a:lstStyle/>
          <a:p>
            <a:fld id="{09A5611A-D875-4EE5-85C3-5550FA679193}" type="datetimeFigureOut">
              <a:rPr lang="es-CO" smtClean="0"/>
              <a:t>23/05/2024</a:t>
            </a:fld>
            <a:endParaRPr lang="es-CO"/>
          </a:p>
        </p:txBody>
      </p:sp>
      <p:sp>
        <p:nvSpPr>
          <p:cNvPr id="6" name="Marcador de pie de página 5">
            <a:extLst>
              <a:ext uri="{FF2B5EF4-FFF2-40B4-BE49-F238E27FC236}">
                <a16:creationId xmlns:a16="http://schemas.microsoft.com/office/drawing/2014/main" id="{42AB0C1E-2E4C-A26F-9821-F0B088C0C4A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17C81F0E-7888-271F-BE09-E8CE6E451C5B}"/>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2131013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A6EA74-E362-3F3E-1D33-1015D6789005}"/>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10B3C5B3-5B58-C6F5-471D-F9577B53DA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05B08A97-611C-FBC2-4D16-739678177097}"/>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A203B515-8917-4CF0-C44F-219D9AC3FE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81269BC-10BC-B551-4386-DC947F0BC2B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605B06E-1BB3-E67D-4407-92B6F9CB54AC}"/>
              </a:ext>
            </a:extLst>
          </p:cNvPr>
          <p:cNvSpPr>
            <a:spLocks noGrp="1"/>
          </p:cNvSpPr>
          <p:nvPr>
            <p:ph type="dt" sz="half" idx="10"/>
          </p:nvPr>
        </p:nvSpPr>
        <p:spPr/>
        <p:txBody>
          <a:bodyPr/>
          <a:lstStyle/>
          <a:p>
            <a:fld id="{09A5611A-D875-4EE5-85C3-5550FA679193}" type="datetimeFigureOut">
              <a:rPr lang="es-CO" smtClean="0"/>
              <a:t>23/05/2024</a:t>
            </a:fld>
            <a:endParaRPr lang="es-CO"/>
          </a:p>
        </p:txBody>
      </p:sp>
      <p:sp>
        <p:nvSpPr>
          <p:cNvPr id="8" name="Marcador de pie de página 7">
            <a:extLst>
              <a:ext uri="{FF2B5EF4-FFF2-40B4-BE49-F238E27FC236}">
                <a16:creationId xmlns:a16="http://schemas.microsoft.com/office/drawing/2014/main" id="{9675FD8D-1EA3-8D0B-1F48-BAB6C97C2530}"/>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A14705A8-C999-093D-A067-14563285CA3C}"/>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10373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ABEBD0-1443-BA74-64D5-DB45EFB5A75E}"/>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A6BA0CE0-9E41-2F1D-3B4F-ECD5739A907F}"/>
              </a:ext>
            </a:extLst>
          </p:cNvPr>
          <p:cNvSpPr>
            <a:spLocks noGrp="1"/>
          </p:cNvSpPr>
          <p:nvPr>
            <p:ph type="dt" sz="half" idx="10"/>
          </p:nvPr>
        </p:nvSpPr>
        <p:spPr/>
        <p:txBody>
          <a:bodyPr/>
          <a:lstStyle/>
          <a:p>
            <a:fld id="{09A5611A-D875-4EE5-85C3-5550FA679193}" type="datetimeFigureOut">
              <a:rPr lang="es-CO" smtClean="0"/>
              <a:t>23/05/2024</a:t>
            </a:fld>
            <a:endParaRPr lang="es-CO"/>
          </a:p>
        </p:txBody>
      </p:sp>
      <p:sp>
        <p:nvSpPr>
          <p:cNvPr id="4" name="Marcador de pie de página 3">
            <a:extLst>
              <a:ext uri="{FF2B5EF4-FFF2-40B4-BE49-F238E27FC236}">
                <a16:creationId xmlns:a16="http://schemas.microsoft.com/office/drawing/2014/main" id="{B95B9AFC-F74B-8676-BF58-13516CA8F06F}"/>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ACF942CA-5204-CF95-A376-BAB31DFF8B88}"/>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4099202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1D67715B-2BE5-BAFF-9937-9AA11E02F59F}"/>
              </a:ext>
            </a:extLst>
          </p:cNvPr>
          <p:cNvSpPr>
            <a:spLocks noGrp="1"/>
          </p:cNvSpPr>
          <p:nvPr>
            <p:ph type="dt" sz="half" idx="10"/>
          </p:nvPr>
        </p:nvSpPr>
        <p:spPr/>
        <p:txBody>
          <a:bodyPr/>
          <a:lstStyle/>
          <a:p>
            <a:fld id="{09A5611A-D875-4EE5-85C3-5550FA679193}" type="datetimeFigureOut">
              <a:rPr lang="es-CO" smtClean="0"/>
              <a:t>23/05/2024</a:t>
            </a:fld>
            <a:endParaRPr lang="es-CO"/>
          </a:p>
        </p:txBody>
      </p:sp>
      <p:sp>
        <p:nvSpPr>
          <p:cNvPr id="3" name="Marcador de pie de página 2">
            <a:extLst>
              <a:ext uri="{FF2B5EF4-FFF2-40B4-BE49-F238E27FC236}">
                <a16:creationId xmlns:a16="http://schemas.microsoft.com/office/drawing/2014/main" id="{A44A8FC8-1AC0-674F-440E-A43810E586A2}"/>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9D29CA82-B4EC-BB58-5A4B-F3DB0B83E8AB}"/>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2450530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C11FE3-2640-55AF-03B2-A6D369E7B10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94FECCED-402D-A954-DC6A-23C5717B26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2E819A34-EE0E-9C42-11C3-5AAC72EF35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B117E04-4D1F-7B89-77A3-CBFBF1E9972D}"/>
              </a:ext>
            </a:extLst>
          </p:cNvPr>
          <p:cNvSpPr>
            <a:spLocks noGrp="1"/>
          </p:cNvSpPr>
          <p:nvPr>
            <p:ph type="dt" sz="half" idx="10"/>
          </p:nvPr>
        </p:nvSpPr>
        <p:spPr/>
        <p:txBody>
          <a:bodyPr/>
          <a:lstStyle/>
          <a:p>
            <a:fld id="{09A5611A-D875-4EE5-85C3-5550FA679193}" type="datetimeFigureOut">
              <a:rPr lang="es-CO" smtClean="0"/>
              <a:t>23/05/2024</a:t>
            </a:fld>
            <a:endParaRPr lang="es-CO"/>
          </a:p>
        </p:txBody>
      </p:sp>
      <p:sp>
        <p:nvSpPr>
          <p:cNvPr id="6" name="Marcador de pie de página 5">
            <a:extLst>
              <a:ext uri="{FF2B5EF4-FFF2-40B4-BE49-F238E27FC236}">
                <a16:creationId xmlns:a16="http://schemas.microsoft.com/office/drawing/2014/main" id="{FCA5FE69-72C5-3A77-EE55-36667AE82961}"/>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853C60B-DE65-732C-4FD8-B98665FE391E}"/>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3300449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FAA9C3-87F8-35E3-EDA1-D26EB839ABA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A0135D3B-D701-0999-7208-B63D650E2E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6AF9D215-AE48-F3C4-AA72-8B100543F2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C0FC91E-B196-6EDB-10AB-897A6F2789E4}"/>
              </a:ext>
            </a:extLst>
          </p:cNvPr>
          <p:cNvSpPr>
            <a:spLocks noGrp="1"/>
          </p:cNvSpPr>
          <p:nvPr>
            <p:ph type="dt" sz="half" idx="10"/>
          </p:nvPr>
        </p:nvSpPr>
        <p:spPr/>
        <p:txBody>
          <a:bodyPr/>
          <a:lstStyle/>
          <a:p>
            <a:fld id="{09A5611A-D875-4EE5-85C3-5550FA679193}" type="datetimeFigureOut">
              <a:rPr lang="es-CO" smtClean="0"/>
              <a:t>23/05/2024</a:t>
            </a:fld>
            <a:endParaRPr lang="es-CO"/>
          </a:p>
        </p:txBody>
      </p:sp>
      <p:sp>
        <p:nvSpPr>
          <p:cNvPr id="6" name="Marcador de pie de página 5">
            <a:extLst>
              <a:ext uri="{FF2B5EF4-FFF2-40B4-BE49-F238E27FC236}">
                <a16:creationId xmlns:a16="http://schemas.microsoft.com/office/drawing/2014/main" id="{D80E7655-A201-8C98-9FBD-AB40065A0FE9}"/>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1ABCA182-4C4B-E9A8-9112-9E1413FE5C77}"/>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4238904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3197B5C-2EDC-DF60-C9C0-5B37328128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70BF9122-464D-7B56-1B49-6AB827F5F6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7EA312D-375C-05B2-F55B-08EFBEC20F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A5611A-D875-4EE5-85C3-5550FA679193}" type="datetimeFigureOut">
              <a:rPr lang="es-CO" smtClean="0"/>
              <a:t>23/05/2024</a:t>
            </a:fld>
            <a:endParaRPr lang="es-CO"/>
          </a:p>
        </p:txBody>
      </p:sp>
      <p:sp>
        <p:nvSpPr>
          <p:cNvPr id="5" name="Marcador de pie de página 4">
            <a:extLst>
              <a:ext uri="{FF2B5EF4-FFF2-40B4-BE49-F238E27FC236}">
                <a16:creationId xmlns:a16="http://schemas.microsoft.com/office/drawing/2014/main" id="{6632321D-0D34-DBA6-4B70-03F4F7165B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FE1A148D-81FA-35C1-B072-74814734E7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3D1312-45F7-4C11-ACCB-69F7885B15C7}" type="slidenum">
              <a:rPr lang="es-CO" smtClean="0"/>
              <a:t>‹Nº›</a:t>
            </a:fld>
            <a:endParaRPr lang="es-CO"/>
          </a:p>
        </p:txBody>
      </p:sp>
    </p:spTree>
    <p:extLst>
      <p:ext uri="{BB962C8B-B14F-4D97-AF65-F5344CB8AC3E}">
        <p14:creationId xmlns:p14="http://schemas.microsoft.com/office/powerpoint/2010/main" val="737582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www.fundacionaffinity.org/" TargetMode="External"/><Relationship Id="rId2" Type="http://schemas.openxmlformats.org/officeDocument/2006/relationships/hyperlink" Target="https://www.medellin.gov.co/" TargetMode="Externa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F6B642F-F661-7294-8AFB-4C336679CE52}"/>
              </a:ext>
            </a:extLst>
          </p:cNvPr>
          <p:cNvSpPr txBox="1"/>
          <p:nvPr/>
        </p:nvSpPr>
        <p:spPr>
          <a:xfrm>
            <a:off x="0" y="2789849"/>
            <a:ext cx="4553543" cy="954107"/>
          </a:xfrm>
          <a:prstGeom prst="rect">
            <a:avLst/>
          </a:prstGeom>
          <a:noFill/>
        </p:spPr>
        <p:txBody>
          <a:bodyPr wrap="square" lIns="91440" tIns="45720" rIns="91440" bIns="45720" anchor="t">
            <a:spAutoFit/>
          </a:bodyPr>
          <a:lstStyle/>
          <a:p>
            <a:pPr algn="ctr"/>
            <a:r>
              <a:rPr lang="es-ES" sz="1400" b="1" dirty="0">
                <a:solidFill>
                  <a:srgbClr val="90BB22"/>
                </a:solidFill>
                <a:effectLst>
                  <a:innerShdw blurRad="63500" dist="50800" dir="13500000">
                    <a:prstClr val="black">
                      <a:alpha val="50000"/>
                    </a:prstClr>
                  </a:innerShdw>
                </a:effectLst>
                <a:latin typeface="Gill Sans Nova" panose="020B0602020104020203" pitchFamily="34" charset="0"/>
                <a:ea typeface="Ebrima" panose="02000000000000000000" pitchFamily="2" charset="0"/>
                <a:cs typeface="Ebrima" panose="02000000000000000000" pitchFamily="2" charset="0"/>
              </a:rPr>
              <a:t>DESARROLLO DE UNA APLICACIÓN WEB PARA EL FOMENTO DE LA ADOPCIÓN RESPONSABLE Y MEJORA DEL BIENESTAR ANIMAL EN MEDELLÍN </a:t>
            </a:r>
          </a:p>
        </p:txBody>
      </p:sp>
      <p:sp>
        <p:nvSpPr>
          <p:cNvPr id="4" name="CuadroTexto 3">
            <a:extLst>
              <a:ext uri="{FF2B5EF4-FFF2-40B4-BE49-F238E27FC236}">
                <a16:creationId xmlns:a16="http://schemas.microsoft.com/office/drawing/2014/main" id="{01598DBD-E365-53DD-BD42-8364537678BB}"/>
              </a:ext>
            </a:extLst>
          </p:cNvPr>
          <p:cNvSpPr txBox="1"/>
          <p:nvPr/>
        </p:nvSpPr>
        <p:spPr>
          <a:xfrm>
            <a:off x="0" y="6496050"/>
            <a:ext cx="7448551" cy="307777"/>
          </a:xfrm>
          <a:prstGeom prst="rect">
            <a:avLst/>
          </a:prstGeom>
          <a:noFill/>
        </p:spPr>
        <p:txBody>
          <a:bodyPr wrap="square" rtlCol="0">
            <a:spAutoFit/>
          </a:bodyPr>
          <a:lstStyle/>
          <a:p>
            <a:r>
              <a:rPr lang="es-ES" sz="1400" dirty="0">
                <a:solidFill>
                  <a:schemeClr val="bg1">
                    <a:lumMod val="65000"/>
                  </a:schemeClr>
                </a:solidFill>
                <a:latin typeface="Gill Sans MT" panose="020B0502020104020203" pitchFamily="34" charset="0"/>
              </a:rPr>
              <a:t>Medellín, 5 de junio de 2024.</a:t>
            </a:r>
            <a:endParaRPr lang="es-CO" sz="1400" dirty="0">
              <a:solidFill>
                <a:schemeClr val="bg1">
                  <a:lumMod val="65000"/>
                </a:schemeClr>
              </a:solidFill>
              <a:latin typeface="Gill Sans MT" panose="020B0502020104020203" pitchFamily="34" charset="0"/>
            </a:endParaRPr>
          </a:p>
        </p:txBody>
      </p:sp>
      <p:sp>
        <p:nvSpPr>
          <p:cNvPr id="5" name="CuadroTexto 1">
            <a:extLst>
              <a:ext uri="{FF2B5EF4-FFF2-40B4-BE49-F238E27FC236}">
                <a16:creationId xmlns:a16="http://schemas.microsoft.com/office/drawing/2014/main" id="{42630F89-C3A6-F805-6A87-AF44233689CA}"/>
              </a:ext>
            </a:extLst>
          </p:cNvPr>
          <p:cNvSpPr txBox="1"/>
          <p:nvPr/>
        </p:nvSpPr>
        <p:spPr>
          <a:xfrm>
            <a:off x="0" y="3792888"/>
            <a:ext cx="4502741" cy="1631216"/>
          </a:xfrm>
          <a:prstGeom prst="rect">
            <a:avLst/>
          </a:prstGeom>
        </p:spPr>
        <p:txBody>
          <a:bodyPr wrap="square">
            <a:spAutoFit/>
          </a:bodyPr>
          <a:lstStyle>
            <a:defPPr>
              <a:defRPr lang="es-CO"/>
            </a:defPPr>
            <a:lvl1pPr algn="ctr">
              <a:defRPr sz="2000" b="1">
                <a:solidFill>
                  <a:schemeClr val="tx1">
                    <a:lumMod val="50000"/>
                    <a:lumOff val="50000"/>
                  </a:schemeClr>
                </a:solidFill>
                <a:latin typeface="Gill Sans MT" panose="020B0502020104020203" pitchFamily="34" charset="0"/>
                <a:ea typeface="Ebrima" panose="02000000000000000000" pitchFamily="2" charset="0"/>
                <a:cs typeface="Ebrima" panose="02000000000000000000"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 dirty="0"/>
              <a:t>Nombre </a:t>
            </a:r>
            <a:r>
              <a:rPr lang="es-CO" dirty="0"/>
              <a:t>integrantes:</a:t>
            </a:r>
          </a:p>
          <a:p>
            <a:r>
              <a:rPr lang="es-CO" dirty="0"/>
              <a:t>Narhen Diaz Sanchez</a:t>
            </a:r>
          </a:p>
          <a:p>
            <a:r>
              <a:rPr lang="es-CO" dirty="0"/>
              <a:t>Jorge Andrés Cataño </a:t>
            </a:r>
          </a:p>
          <a:p>
            <a:r>
              <a:rPr lang="es-CO" sz="2000" b="1" dirty="0">
                <a:solidFill>
                  <a:schemeClr val="tx1">
                    <a:lumMod val="50000"/>
                    <a:lumOff val="50000"/>
                  </a:schemeClr>
                </a:solidFill>
                <a:latin typeface="Gill Sans MT" panose="020B0502020104020203" pitchFamily="34" charset="0"/>
                <a:ea typeface="Ebrima" panose="02000000000000000000" pitchFamily="2" charset="0"/>
                <a:cs typeface="Ebrima" panose="02000000000000000000" pitchFamily="2" charset="0"/>
              </a:rPr>
              <a:t>Asesores:</a:t>
            </a:r>
          </a:p>
          <a:p>
            <a:r>
              <a:rPr lang="es-CO" dirty="0"/>
              <a:t>Juan Pablo Vélez Uribe</a:t>
            </a:r>
            <a:endParaRPr lang="es-CO" sz="2000" b="1" dirty="0">
              <a:solidFill>
                <a:schemeClr val="tx1">
                  <a:lumMod val="50000"/>
                  <a:lumOff val="50000"/>
                </a:schemeClr>
              </a:solidFill>
              <a:latin typeface="Gill Sans MT" panose="020B0502020104020203" pitchFamily="34" charset="0"/>
              <a:ea typeface="Ebrima" panose="02000000000000000000" pitchFamily="2" charset="0"/>
              <a:cs typeface="Ebrima" panose="02000000000000000000" pitchFamily="2" charset="0"/>
            </a:endParaRPr>
          </a:p>
        </p:txBody>
      </p:sp>
    </p:spTree>
    <p:extLst>
      <p:ext uri="{BB962C8B-B14F-4D97-AF65-F5344CB8AC3E}">
        <p14:creationId xmlns:p14="http://schemas.microsoft.com/office/powerpoint/2010/main" val="1983365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MARCO TEÓRICO​</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360D67B4-D163-C96E-4B2C-0C250664BCDD}"/>
              </a:ext>
            </a:extLst>
          </p:cNvPr>
          <p:cNvSpPr txBox="1"/>
          <p:nvPr/>
        </p:nvSpPr>
        <p:spPr>
          <a:xfrm>
            <a:off x="1006304" y="1539508"/>
            <a:ext cx="10655265" cy="3778983"/>
          </a:xfrm>
          <a:prstGeom prst="rect">
            <a:avLst/>
          </a:prstGeom>
          <a:noFill/>
        </p:spPr>
        <p:txBody>
          <a:bodyPr wrap="square" rtlCol="0">
            <a:spAutoFit/>
          </a:bodyPr>
          <a:lstStyle/>
          <a:p>
            <a:pPr>
              <a:lnSpc>
                <a:spcPct val="150000"/>
              </a:lnSpc>
            </a:pPr>
            <a:r>
              <a:rPr lang="es-CO" b="1" dirty="0">
                <a:latin typeface="Century Gothic" panose="020B0502020202020204" pitchFamily="34" charset="0"/>
              </a:rPr>
              <a:t>Tecnologías y Herramientas</a:t>
            </a:r>
          </a:p>
          <a:p>
            <a:pPr>
              <a:lnSpc>
                <a:spcPct val="150000"/>
              </a:lnSpc>
            </a:pPr>
            <a:r>
              <a:rPr lang="es-CO" b="1" dirty="0" err="1">
                <a:latin typeface="Century Gothic" panose="020B0502020202020204" pitchFamily="34" charset="0"/>
              </a:rPr>
              <a:t>Frameworks</a:t>
            </a:r>
            <a:r>
              <a:rPr lang="es-CO" b="1" dirty="0">
                <a:latin typeface="Century Gothic" panose="020B0502020202020204" pitchFamily="34" charset="0"/>
              </a:rPr>
              <a:t> y Bases de Datos</a:t>
            </a:r>
            <a:r>
              <a:rPr lang="es-CO" dirty="0">
                <a:latin typeface="Century Gothic" panose="020B0502020202020204" pitchFamily="34" charset="0"/>
              </a:rPr>
              <a:t>:</a:t>
            </a:r>
          </a:p>
          <a:p>
            <a:pPr marL="742950" lvl="1" indent="-285750">
              <a:lnSpc>
                <a:spcPct val="150000"/>
              </a:lnSpc>
              <a:buFont typeface="Arial" panose="020B0604020202020204" pitchFamily="34" charset="0"/>
              <a:buChar char="•"/>
            </a:pPr>
            <a:r>
              <a:rPr lang="es-CO" b="1" dirty="0">
                <a:latin typeface="Century Gothic" panose="020B0502020202020204" pitchFamily="34" charset="0"/>
              </a:rPr>
              <a:t>Python</a:t>
            </a:r>
            <a:r>
              <a:rPr lang="es-CO" dirty="0">
                <a:latin typeface="Century Gothic" panose="020B0502020202020204" pitchFamily="34" charset="0"/>
              </a:rPr>
              <a:t>: Plataforma de desarrollo web dinámica y robusta (Gironés Roig, 2013).</a:t>
            </a:r>
          </a:p>
          <a:p>
            <a:pPr marL="742950" lvl="1" indent="-285750">
              <a:lnSpc>
                <a:spcPct val="150000"/>
              </a:lnSpc>
              <a:buFont typeface="Arial" panose="020B0604020202020204" pitchFamily="34" charset="0"/>
              <a:buChar char="•"/>
            </a:pPr>
            <a:r>
              <a:rPr lang="es-CO" b="1" dirty="0">
                <a:latin typeface="Century Gothic" panose="020B0502020202020204" pitchFamily="34" charset="0"/>
              </a:rPr>
              <a:t>MongoDB</a:t>
            </a:r>
            <a:r>
              <a:rPr lang="es-CO" dirty="0">
                <a:latin typeface="Century Gothic" panose="020B0502020202020204" pitchFamily="34" charset="0"/>
              </a:rPr>
              <a:t>: Base de datos NoSQL para datos no estructurados (Gironés Roig, 2013).</a:t>
            </a:r>
          </a:p>
          <a:p>
            <a:pPr marL="742950" lvl="1" indent="-285750">
              <a:lnSpc>
                <a:spcPct val="150000"/>
              </a:lnSpc>
              <a:buFont typeface="Arial" panose="020B0604020202020204" pitchFamily="34" charset="0"/>
              <a:buChar char="•"/>
            </a:pPr>
            <a:r>
              <a:rPr lang="es-CO" b="1" dirty="0">
                <a:latin typeface="Century Gothic" panose="020B0502020202020204" pitchFamily="34" charset="0"/>
              </a:rPr>
              <a:t>Django: </a:t>
            </a:r>
            <a:r>
              <a:rPr lang="es-CO" dirty="0">
                <a:latin typeface="Century Gothic" panose="020B0502020202020204" pitchFamily="34" charset="0"/>
              </a:rPr>
              <a:t>Framework para el desarrollo web escrito en Python de código abierto(Gironés Roig, 2013).</a:t>
            </a:r>
          </a:p>
          <a:p>
            <a:pPr>
              <a:lnSpc>
                <a:spcPct val="150000"/>
              </a:lnSpc>
            </a:pPr>
            <a:r>
              <a:rPr lang="es-CO" b="1" dirty="0">
                <a:latin typeface="Century Gothic" panose="020B0502020202020204" pitchFamily="34" charset="0"/>
              </a:rPr>
              <a:t>Herramientas de Desarrollo</a:t>
            </a:r>
            <a:r>
              <a:rPr lang="es-CO" dirty="0">
                <a:latin typeface="Century Gothic" panose="020B0502020202020204" pitchFamily="34" charset="0"/>
              </a:rPr>
              <a:t>:</a:t>
            </a:r>
          </a:p>
          <a:p>
            <a:pPr marL="742950" lvl="1" indent="-285750">
              <a:lnSpc>
                <a:spcPct val="150000"/>
              </a:lnSpc>
              <a:buFont typeface="Arial" panose="020B0604020202020204" pitchFamily="34" charset="0"/>
              <a:buChar char="•"/>
            </a:pPr>
            <a:r>
              <a:rPr lang="es-CO" b="1" dirty="0">
                <a:latin typeface="Century Gothic" panose="020B0502020202020204" pitchFamily="34" charset="0"/>
              </a:rPr>
              <a:t>Git</a:t>
            </a:r>
            <a:r>
              <a:rPr lang="es-CO" dirty="0">
                <a:latin typeface="Century Gothic" panose="020B0502020202020204" pitchFamily="34" charset="0"/>
              </a:rPr>
              <a:t>: Control de versiones distribuido (Ibidem).</a:t>
            </a:r>
          </a:p>
          <a:p>
            <a:pPr marL="742950" lvl="1" indent="-285750">
              <a:lnSpc>
                <a:spcPct val="150000"/>
              </a:lnSpc>
              <a:buFont typeface="Arial" panose="020B0604020202020204" pitchFamily="34" charset="0"/>
              <a:buChar char="•"/>
            </a:pPr>
            <a:r>
              <a:rPr lang="es-CO" b="1" dirty="0">
                <a:latin typeface="Century Gothic" panose="020B0502020202020204" pitchFamily="34" charset="0"/>
              </a:rPr>
              <a:t>Visual Studio </a:t>
            </a:r>
            <a:r>
              <a:rPr lang="es-CO" b="1" dirty="0" err="1">
                <a:latin typeface="Century Gothic" panose="020B0502020202020204" pitchFamily="34" charset="0"/>
              </a:rPr>
              <a:t>Code</a:t>
            </a:r>
            <a:r>
              <a:rPr lang="es-CO" dirty="0">
                <a:latin typeface="Century Gothic" panose="020B0502020202020204" pitchFamily="34" charset="0"/>
              </a:rPr>
              <a:t>: Editor de código con soporte para múltiples lenguajes (Ibidem).</a:t>
            </a:r>
          </a:p>
        </p:txBody>
      </p:sp>
    </p:spTree>
    <p:extLst>
      <p:ext uri="{BB962C8B-B14F-4D97-AF65-F5344CB8AC3E}">
        <p14:creationId xmlns:p14="http://schemas.microsoft.com/office/powerpoint/2010/main" val="921858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MARCO TEÓRICO​</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360D67B4-D163-C96E-4B2C-0C250664BCDD}"/>
              </a:ext>
            </a:extLst>
          </p:cNvPr>
          <p:cNvSpPr txBox="1"/>
          <p:nvPr/>
        </p:nvSpPr>
        <p:spPr>
          <a:xfrm>
            <a:off x="875676" y="1115272"/>
            <a:ext cx="10726516" cy="869790"/>
          </a:xfrm>
          <a:prstGeom prst="rect">
            <a:avLst/>
          </a:prstGeom>
          <a:noFill/>
        </p:spPr>
        <p:txBody>
          <a:bodyPr wrap="square" rtlCol="0">
            <a:spAutoFit/>
          </a:bodyPr>
          <a:lstStyle/>
          <a:p>
            <a:pPr>
              <a:lnSpc>
                <a:spcPct val="150000"/>
              </a:lnSpc>
            </a:pPr>
            <a:r>
              <a:rPr lang="es-CO" b="1" dirty="0">
                <a:latin typeface="Century Gothic" panose="020B0502020202020204" pitchFamily="34" charset="0"/>
              </a:rPr>
              <a:t>Diseño de UI/UX y Bienestar Animal</a:t>
            </a:r>
          </a:p>
          <a:p>
            <a:pPr>
              <a:lnSpc>
                <a:spcPct val="150000"/>
              </a:lnSpc>
            </a:pPr>
            <a:r>
              <a:rPr lang="es-CO" b="1" dirty="0">
                <a:latin typeface="Century Gothic" panose="020B0502020202020204" pitchFamily="34" charset="0"/>
              </a:rPr>
              <a:t>Diseño de UI/UX</a:t>
            </a:r>
          </a:p>
        </p:txBody>
      </p:sp>
      <p:pic>
        <p:nvPicPr>
          <p:cNvPr id="8" name="Imagen 7">
            <a:extLst>
              <a:ext uri="{FF2B5EF4-FFF2-40B4-BE49-F238E27FC236}">
                <a16:creationId xmlns:a16="http://schemas.microsoft.com/office/drawing/2014/main" id="{F3CCF30E-A7F5-D1FD-295B-0D7E8BD6BC8F}"/>
              </a:ext>
            </a:extLst>
          </p:cNvPr>
          <p:cNvPicPr>
            <a:picLocks noChangeAspect="1"/>
          </p:cNvPicPr>
          <p:nvPr/>
        </p:nvPicPr>
        <p:blipFill>
          <a:blip r:embed="rId2"/>
          <a:stretch>
            <a:fillRect/>
          </a:stretch>
        </p:blipFill>
        <p:spPr>
          <a:xfrm>
            <a:off x="1699821" y="2073178"/>
            <a:ext cx="7936549" cy="4270208"/>
          </a:xfrm>
          <a:prstGeom prst="rect">
            <a:avLst/>
          </a:prstGeom>
        </p:spPr>
      </p:pic>
      <p:sp>
        <p:nvSpPr>
          <p:cNvPr id="9" name="CuadroTexto 8">
            <a:extLst>
              <a:ext uri="{FF2B5EF4-FFF2-40B4-BE49-F238E27FC236}">
                <a16:creationId xmlns:a16="http://schemas.microsoft.com/office/drawing/2014/main" id="{2148D9AF-14CF-C13B-EB17-0DDA9704DEFA}"/>
              </a:ext>
            </a:extLst>
          </p:cNvPr>
          <p:cNvSpPr txBox="1"/>
          <p:nvPr/>
        </p:nvSpPr>
        <p:spPr>
          <a:xfrm>
            <a:off x="1699821" y="6293002"/>
            <a:ext cx="2611154" cy="276999"/>
          </a:xfrm>
          <a:prstGeom prst="rect">
            <a:avLst/>
          </a:prstGeom>
          <a:noFill/>
        </p:spPr>
        <p:txBody>
          <a:bodyPr wrap="square" rtlCol="0">
            <a:spAutoFit/>
          </a:bodyPr>
          <a:lstStyle/>
          <a:p>
            <a:r>
              <a:rPr lang="es-ES_tradnl" sz="1200" dirty="0">
                <a:latin typeface="Century Gothic" panose="020B0502020202020204" pitchFamily="34" charset="0"/>
              </a:rPr>
              <a:t>Fuente: Elaboración propia</a:t>
            </a:r>
          </a:p>
        </p:txBody>
      </p:sp>
    </p:spTree>
    <p:extLst>
      <p:ext uri="{BB962C8B-B14F-4D97-AF65-F5344CB8AC3E}">
        <p14:creationId xmlns:p14="http://schemas.microsoft.com/office/powerpoint/2010/main" val="583846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MARCO TEÓRICO​</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360D67B4-D163-C96E-4B2C-0C250664BCDD}"/>
              </a:ext>
            </a:extLst>
          </p:cNvPr>
          <p:cNvSpPr txBox="1"/>
          <p:nvPr/>
        </p:nvSpPr>
        <p:spPr>
          <a:xfrm>
            <a:off x="875676" y="1115272"/>
            <a:ext cx="10726516" cy="1701491"/>
          </a:xfrm>
          <a:prstGeom prst="rect">
            <a:avLst/>
          </a:prstGeom>
          <a:noFill/>
        </p:spPr>
        <p:txBody>
          <a:bodyPr wrap="square" rtlCol="0">
            <a:spAutoFit/>
          </a:bodyPr>
          <a:lstStyle/>
          <a:p>
            <a:pPr algn="just">
              <a:lnSpc>
                <a:spcPct val="150000"/>
              </a:lnSpc>
            </a:pPr>
            <a:r>
              <a:rPr lang="es-CO" b="1" dirty="0">
                <a:latin typeface="Century Gothic" panose="020B0502020202020204" pitchFamily="34" charset="0"/>
              </a:rPr>
              <a:t>Adopción Responsable y Bienestar Animal</a:t>
            </a:r>
          </a:p>
          <a:p>
            <a:pPr algn="just">
              <a:lnSpc>
                <a:spcPct val="150000"/>
              </a:lnSpc>
            </a:pPr>
            <a:r>
              <a:rPr lang="es-CO" b="1" dirty="0">
                <a:latin typeface="Century Gothic" panose="020B0502020202020204" pitchFamily="34" charset="0"/>
              </a:rPr>
              <a:t>Adopción Responsable</a:t>
            </a:r>
            <a:r>
              <a:rPr lang="es-CO" dirty="0">
                <a:latin typeface="Century Gothic" panose="020B0502020202020204" pitchFamily="34" charset="0"/>
              </a:rPr>
              <a:t>:</a:t>
            </a:r>
          </a:p>
          <a:p>
            <a:pPr marL="742950" lvl="1" indent="-285750" algn="just">
              <a:lnSpc>
                <a:spcPct val="150000"/>
              </a:lnSpc>
              <a:buFont typeface="Arial" panose="020B0604020202020204" pitchFamily="34" charset="0"/>
              <a:buChar char="•"/>
            </a:pPr>
            <a:r>
              <a:rPr lang="es-CO" b="1" dirty="0">
                <a:latin typeface="Century Gothic" panose="020B0502020202020204" pitchFamily="34" charset="0"/>
              </a:rPr>
              <a:t>Evaluaciones de hogares</a:t>
            </a:r>
          </a:p>
          <a:p>
            <a:pPr marL="742950" lvl="1" indent="-285750" algn="just">
              <a:lnSpc>
                <a:spcPct val="150000"/>
              </a:lnSpc>
              <a:buFont typeface="Arial" panose="020B0604020202020204" pitchFamily="34" charset="0"/>
              <a:buChar char="•"/>
            </a:pPr>
            <a:r>
              <a:rPr lang="es-CO" b="1" dirty="0">
                <a:latin typeface="Century Gothic" panose="020B0502020202020204" pitchFamily="34" charset="0"/>
              </a:rPr>
              <a:t>Información sobre cuidado de mascotas</a:t>
            </a:r>
            <a:endParaRPr lang="es-CO" dirty="0">
              <a:latin typeface="Century Gothic" panose="020B0502020202020204" pitchFamily="34" charset="0"/>
            </a:endParaRPr>
          </a:p>
        </p:txBody>
      </p:sp>
      <p:pic>
        <p:nvPicPr>
          <p:cNvPr id="7" name="Imagen 6">
            <a:extLst>
              <a:ext uri="{FF2B5EF4-FFF2-40B4-BE49-F238E27FC236}">
                <a16:creationId xmlns:a16="http://schemas.microsoft.com/office/drawing/2014/main" id="{2D6B48D1-E2B9-B733-AE04-F9AD4FAFCF8D}"/>
              </a:ext>
            </a:extLst>
          </p:cNvPr>
          <p:cNvPicPr>
            <a:picLocks noChangeAspect="1"/>
          </p:cNvPicPr>
          <p:nvPr/>
        </p:nvPicPr>
        <p:blipFill>
          <a:blip r:embed="rId2"/>
          <a:stretch>
            <a:fillRect/>
          </a:stretch>
        </p:blipFill>
        <p:spPr>
          <a:xfrm>
            <a:off x="2621002" y="2955603"/>
            <a:ext cx="6762149" cy="3436140"/>
          </a:xfrm>
          <a:prstGeom prst="rect">
            <a:avLst/>
          </a:prstGeom>
        </p:spPr>
      </p:pic>
      <p:sp>
        <p:nvSpPr>
          <p:cNvPr id="8" name="CuadroTexto 7">
            <a:extLst>
              <a:ext uri="{FF2B5EF4-FFF2-40B4-BE49-F238E27FC236}">
                <a16:creationId xmlns:a16="http://schemas.microsoft.com/office/drawing/2014/main" id="{09EEA552-16FD-1AE5-D901-B8B5A605C342}"/>
              </a:ext>
            </a:extLst>
          </p:cNvPr>
          <p:cNvSpPr txBox="1"/>
          <p:nvPr/>
        </p:nvSpPr>
        <p:spPr>
          <a:xfrm>
            <a:off x="2621002" y="6391743"/>
            <a:ext cx="2611154" cy="276999"/>
          </a:xfrm>
          <a:prstGeom prst="rect">
            <a:avLst/>
          </a:prstGeom>
          <a:noFill/>
        </p:spPr>
        <p:txBody>
          <a:bodyPr wrap="square" rtlCol="0">
            <a:spAutoFit/>
          </a:bodyPr>
          <a:lstStyle/>
          <a:p>
            <a:r>
              <a:rPr lang="es-ES_tradnl" sz="1200" dirty="0">
                <a:latin typeface="Century Gothic" panose="020B0502020202020204" pitchFamily="34" charset="0"/>
              </a:rPr>
              <a:t>Fuente: Elaboración propia</a:t>
            </a:r>
          </a:p>
        </p:txBody>
      </p:sp>
    </p:spTree>
    <p:extLst>
      <p:ext uri="{BB962C8B-B14F-4D97-AF65-F5344CB8AC3E}">
        <p14:creationId xmlns:p14="http://schemas.microsoft.com/office/powerpoint/2010/main" val="1912351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METODOLOGÍA​​</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A67BE727-ACFF-6D7E-06C5-9EAFCBC0F5F9}"/>
              </a:ext>
            </a:extLst>
          </p:cNvPr>
          <p:cNvSpPr txBox="1"/>
          <p:nvPr/>
        </p:nvSpPr>
        <p:spPr>
          <a:xfrm>
            <a:off x="1182111" y="1221860"/>
            <a:ext cx="9273209" cy="4524315"/>
          </a:xfrm>
          <a:prstGeom prst="rect">
            <a:avLst/>
          </a:prstGeom>
          <a:noFill/>
        </p:spPr>
        <p:txBody>
          <a:bodyPr wrap="square" rtlCol="0">
            <a:spAutoFit/>
          </a:bodyPr>
          <a:lstStyle/>
          <a:p>
            <a:pPr algn="just"/>
            <a:r>
              <a:rPr lang="es-CO" dirty="0">
                <a:latin typeface="Century Gothic" panose="020B0502020202020204" pitchFamily="34" charset="0"/>
              </a:rPr>
              <a:t>La metodología para desarrollar la aplicación web que fomente la adopción responsable de perros y gatos en Medellín combina el modelo CRISP-DM, adaptado al desarrollo de software, con el marco ágil Scrum (Gironés Roig, 2013). Este enfoque robusto y flexible guía todo el proceso del proyecto, desde la comprensión de las necesidades hasta el diseño, implementación y lanzamiento de la aplicación web.</a:t>
            </a:r>
          </a:p>
          <a:p>
            <a:pPr algn="just"/>
            <a:endParaRPr lang="es-CO" dirty="0">
              <a:latin typeface="Century Gothic" panose="020B0502020202020204" pitchFamily="34" charset="0"/>
            </a:endParaRPr>
          </a:p>
          <a:p>
            <a:pPr algn="just"/>
            <a:r>
              <a:rPr lang="es-CO" dirty="0">
                <a:latin typeface="Century Gothic" panose="020B0502020202020204" pitchFamily="34" charset="0"/>
              </a:rPr>
              <a:t>CRISP-DM</a:t>
            </a:r>
          </a:p>
          <a:p>
            <a:pPr marL="285750" indent="-285750" algn="just">
              <a:buFont typeface="Arial" panose="020B0604020202020204" pitchFamily="34" charset="0"/>
              <a:buChar char="•"/>
            </a:pPr>
            <a:r>
              <a:rPr lang="es-CO" dirty="0">
                <a:latin typeface="Century Gothic" panose="020B0502020202020204" pitchFamily="34" charset="0"/>
              </a:rPr>
              <a:t>Fases:</a:t>
            </a:r>
          </a:p>
          <a:p>
            <a:pPr marL="742950" lvl="1" indent="-285750" algn="just">
              <a:buFont typeface="Arial" panose="020B0604020202020204" pitchFamily="34" charset="0"/>
              <a:buChar char="•"/>
            </a:pPr>
            <a:r>
              <a:rPr lang="es-CO" dirty="0">
                <a:latin typeface="Century Gothic" panose="020B0502020202020204" pitchFamily="34" charset="0"/>
              </a:rPr>
              <a:t>Comprensión del negocio</a:t>
            </a:r>
          </a:p>
          <a:p>
            <a:pPr marL="742950" lvl="1" indent="-285750" algn="just">
              <a:buFont typeface="Arial" panose="020B0604020202020204" pitchFamily="34" charset="0"/>
              <a:buChar char="•"/>
            </a:pPr>
            <a:r>
              <a:rPr lang="es-CO" dirty="0">
                <a:latin typeface="Century Gothic" panose="020B0502020202020204" pitchFamily="34" charset="0"/>
              </a:rPr>
              <a:t>Comprensión de los datos</a:t>
            </a:r>
          </a:p>
          <a:p>
            <a:pPr marL="742950" lvl="1" indent="-285750" algn="just">
              <a:buFont typeface="Arial" panose="020B0604020202020204" pitchFamily="34" charset="0"/>
              <a:buChar char="•"/>
            </a:pPr>
            <a:r>
              <a:rPr lang="es-CO" dirty="0">
                <a:latin typeface="Century Gothic" panose="020B0502020202020204" pitchFamily="34" charset="0"/>
              </a:rPr>
              <a:t>Preparación de los datos</a:t>
            </a:r>
          </a:p>
          <a:p>
            <a:pPr marL="742950" lvl="1" indent="-285750" algn="just">
              <a:buFont typeface="Arial" panose="020B0604020202020204" pitchFamily="34" charset="0"/>
              <a:buChar char="•"/>
            </a:pPr>
            <a:r>
              <a:rPr lang="es-CO" dirty="0">
                <a:latin typeface="Century Gothic" panose="020B0502020202020204" pitchFamily="34" charset="0"/>
              </a:rPr>
              <a:t>Modelado</a:t>
            </a:r>
          </a:p>
          <a:p>
            <a:pPr marL="742950" lvl="1" indent="-285750" algn="just">
              <a:buFont typeface="Arial" panose="020B0604020202020204" pitchFamily="34" charset="0"/>
              <a:buChar char="•"/>
            </a:pPr>
            <a:r>
              <a:rPr lang="es-CO" dirty="0">
                <a:latin typeface="Century Gothic" panose="020B0502020202020204" pitchFamily="34" charset="0"/>
              </a:rPr>
              <a:t>Evaluación</a:t>
            </a:r>
          </a:p>
          <a:p>
            <a:pPr marL="742950" lvl="1" indent="-285750" algn="just">
              <a:buFont typeface="Arial" panose="020B0604020202020204" pitchFamily="34" charset="0"/>
              <a:buChar char="•"/>
            </a:pPr>
            <a:r>
              <a:rPr lang="es-CO" dirty="0">
                <a:latin typeface="Century Gothic" panose="020B0502020202020204" pitchFamily="34" charset="0"/>
              </a:rPr>
              <a:t>Despliegue (Espinosa Zúñiga, 2020)</a:t>
            </a:r>
          </a:p>
          <a:p>
            <a:pPr algn="just"/>
            <a:endParaRPr lang="es-CO" dirty="0">
              <a:latin typeface="Century Gothic" panose="020B0502020202020204" pitchFamily="34" charset="0"/>
            </a:endParaRPr>
          </a:p>
        </p:txBody>
      </p:sp>
      <p:pic>
        <p:nvPicPr>
          <p:cNvPr id="8" name="Imagen 7">
            <a:extLst>
              <a:ext uri="{FF2B5EF4-FFF2-40B4-BE49-F238E27FC236}">
                <a16:creationId xmlns:a16="http://schemas.microsoft.com/office/drawing/2014/main" id="{8E7DB923-C6C7-9EB4-E65C-5934AC812027}"/>
              </a:ext>
            </a:extLst>
          </p:cNvPr>
          <p:cNvPicPr>
            <a:picLocks noChangeAspect="1"/>
          </p:cNvPicPr>
          <p:nvPr/>
        </p:nvPicPr>
        <p:blipFill>
          <a:blip r:embed="rId2"/>
          <a:stretch>
            <a:fillRect/>
          </a:stretch>
        </p:blipFill>
        <p:spPr>
          <a:xfrm>
            <a:off x="6845721" y="2815409"/>
            <a:ext cx="3248305" cy="3267067"/>
          </a:xfrm>
          <a:prstGeom prst="rect">
            <a:avLst/>
          </a:prstGeom>
        </p:spPr>
      </p:pic>
    </p:spTree>
    <p:extLst>
      <p:ext uri="{BB962C8B-B14F-4D97-AF65-F5344CB8AC3E}">
        <p14:creationId xmlns:p14="http://schemas.microsoft.com/office/powerpoint/2010/main" val="39311875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DESARROLLO DE OBJETIVOS​​​</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CuadroTexto 6">
            <a:extLst>
              <a:ext uri="{FF2B5EF4-FFF2-40B4-BE49-F238E27FC236}">
                <a16:creationId xmlns:a16="http://schemas.microsoft.com/office/drawing/2014/main" id="{DDFCC597-3693-CE89-1AF6-E2219F022B59}"/>
              </a:ext>
            </a:extLst>
          </p:cNvPr>
          <p:cNvSpPr txBox="1"/>
          <p:nvPr/>
        </p:nvSpPr>
        <p:spPr>
          <a:xfrm>
            <a:off x="3048000" y="3246643"/>
            <a:ext cx="6096000" cy="369332"/>
          </a:xfrm>
          <a:prstGeom prst="rect">
            <a:avLst/>
          </a:prstGeom>
          <a:noFill/>
        </p:spPr>
        <p:txBody>
          <a:bodyPr wrap="square">
            <a:spAutoFit/>
          </a:bodyPr>
          <a:lstStyle/>
          <a:p>
            <a:r>
              <a:rPr lang="es-CO" dirty="0"/>
              <a:t> </a:t>
            </a:r>
          </a:p>
        </p:txBody>
      </p:sp>
      <p:sp>
        <p:nvSpPr>
          <p:cNvPr id="8" name="CuadroTexto 1">
            <a:extLst>
              <a:ext uri="{FF2B5EF4-FFF2-40B4-BE49-F238E27FC236}">
                <a16:creationId xmlns:a16="http://schemas.microsoft.com/office/drawing/2014/main" id="{A49C10B6-403C-2152-D1FC-0A7F5E476067}"/>
              </a:ext>
            </a:extLst>
          </p:cNvPr>
          <p:cNvSpPr txBox="1"/>
          <p:nvPr/>
        </p:nvSpPr>
        <p:spPr>
          <a:xfrm>
            <a:off x="798272" y="1582340"/>
            <a:ext cx="5297728" cy="3970318"/>
          </a:xfrm>
          <a:prstGeom prst="rect">
            <a:avLst/>
          </a:prstGeom>
          <a:noFill/>
        </p:spPr>
        <p:txBody>
          <a:bodyPr wrap="square" rtlCol="0">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s-CO" b="1" dirty="0">
                <a:latin typeface="Century Gothic" panose="020B0502020202020204" pitchFamily="34" charset="0"/>
              </a:rPr>
              <a:t>Objetivo 1:</a:t>
            </a:r>
            <a:r>
              <a:rPr lang="es-CO" dirty="0">
                <a:latin typeface="Century Gothic" panose="020B0502020202020204" pitchFamily="34" charset="0"/>
              </a:rPr>
              <a:t> Identificar las necesidades y preferencias de los usuarios potenciales de la aplicación web.</a:t>
            </a:r>
          </a:p>
          <a:p>
            <a:pPr algn="just"/>
            <a:r>
              <a:rPr lang="es-CO" b="1" dirty="0">
                <a:latin typeface="Century Gothic" panose="020B0502020202020204" pitchFamily="34" charset="0"/>
              </a:rPr>
              <a:t>Diagrama del Paso a Paso:</a:t>
            </a:r>
            <a:endParaRPr lang="es-CO" dirty="0">
              <a:latin typeface="Century Gothic" panose="020B0502020202020204" pitchFamily="34" charset="0"/>
            </a:endParaRPr>
          </a:p>
          <a:p>
            <a:pPr algn="just"/>
            <a:r>
              <a:rPr lang="es-CO" b="1" dirty="0">
                <a:latin typeface="Century Gothic" panose="020B0502020202020204" pitchFamily="34" charset="0"/>
              </a:rPr>
              <a:t>Metodología:</a:t>
            </a:r>
            <a:endParaRPr lang="es-CO" dirty="0">
              <a:latin typeface="Century Gothic" panose="020B0502020202020204" pitchFamily="34" charset="0"/>
            </a:endParaRPr>
          </a:p>
          <a:p>
            <a:pPr lvl="1" algn="just"/>
            <a:r>
              <a:rPr lang="es-CO" dirty="0">
                <a:latin typeface="Century Gothic" panose="020B0502020202020204" pitchFamily="34" charset="0"/>
              </a:rPr>
              <a:t>Análisis de la experiencia de usuario y revisión de estudios de adopción digital.</a:t>
            </a:r>
          </a:p>
          <a:p>
            <a:pPr algn="just"/>
            <a:r>
              <a:rPr lang="es-CO" b="1" dirty="0">
                <a:latin typeface="Century Gothic" panose="020B0502020202020204" pitchFamily="34" charset="0"/>
              </a:rPr>
              <a:t>Resultados:</a:t>
            </a:r>
            <a:endParaRPr lang="es-CO" dirty="0">
              <a:latin typeface="Century Gothic" panose="020B0502020202020204" pitchFamily="34" charset="0"/>
            </a:endParaRPr>
          </a:p>
          <a:p>
            <a:pPr lvl="1" algn="just"/>
            <a:r>
              <a:rPr lang="es-CO" dirty="0">
                <a:latin typeface="Century Gothic" panose="020B0502020202020204" pitchFamily="34" charset="0"/>
              </a:rPr>
              <a:t>Datos clave sobre las preferencias de los usuarios y requisitos funcionales.</a:t>
            </a:r>
          </a:p>
          <a:p>
            <a:pPr algn="just"/>
            <a:r>
              <a:rPr lang="es-CO" b="1" dirty="0">
                <a:latin typeface="Century Gothic" panose="020B0502020202020204" pitchFamily="34" charset="0"/>
              </a:rPr>
              <a:t>Impacto:</a:t>
            </a:r>
            <a:endParaRPr lang="es-CO" dirty="0">
              <a:latin typeface="Century Gothic" panose="020B0502020202020204" pitchFamily="34" charset="0"/>
            </a:endParaRPr>
          </a:p>
          <a:p>
            <a:pPr lvl="1" algn="just"/>
            <a:r>
              <a:rPr lang="es-CO" dirty="0">
                <a:latin typeface="Century Gothic" panose="020B0502020202020204" pitchFamily="34" charset="0"/>
              </a:rPr>
              <a:t>Diseño de una aplicación alineada con las necesidades y expectativas de los usuarios.</a:t>
            </a:r>
          </a:p>
        </p:txBody>
      </p:sp>
      <p:pic>
        <p:nvPicPr>
          <p:cNvPr id="6" name="Imagen 5" descr="Interfaz de usuario gráfica, Aplicación, Sitio web&#10;&#10;Descripción generada automáticamente">
            <a:extLst>
              <a:ext uri="{FF2B5EF4-FFF2-40B4-BE49-F238E27FC236}">
                <a16:creationId xmlns:a16="http://schemas.microsoft.com/office/drawing/2014/main" id="{6CB5E99F-22B5-AD80-7960-8A4ED5FF6777}"/>
              </a:ext>
            </a:extLst>
          </p:cNvPr>
          <p:cNvPicPr>
            <a:picLocks noChangeAspect="1"/>
          </p:cNvPicPr>
          <p:nvPr/>
        </p:nvPicPr>
        <p:blipFill>
          <a:blip r:embed="rId2"/>
          <a:stretch>
            <a:fillRect/>
          </a:stretch>
        </p:blipFill>
        <p:spPr>
          <a:xfrm>
            <a:off x="6309756" y="2099924"/>
            <a:ext cx="5224093" cy="2658152"/>
          </a:xfrm>
          <a:prstGeom prst="rect">
            <a:avLst/>
          </a:prstGeom>
        </p:spPr>
      </p:pic>
      <p:sp>
        <p:nvSpPr>
          <p:cNvPr id="9" name="CuadroTexto 8">
            <a:extLst>
              <a:ext uri="{FF2B5EF4-FFF2-40B4-BE49-F238E27FC236}">
                <a16:creationId xmlns:a16="http://schemas.microsoft.com/office/drawing/2014/main" id="{507B4046-F4DA-CFE4-06F3-7CB159F2A5E0}"/>
              </a:ext>
            </a:extLst>
          </p:cNvPr>
          <p:cNvSpPr txBox="1"/>
          <p:nvPr/>
        </p:nvSpPr>
        <p:spPr>
          <a:xfrm>
            <a:off x="9273211" y="4848212"/>
            <a:ext cx="2611154" cy="276999"/>
          </a:xfrm>
          <a:prstGeom prst="rect">
            <a:avLst/>
          </a:prstGeom>
          <a:noFill/>
        </p:spPr>
        <p:txBody>
          <a:bodyPr wrap="square" rtlCol="0">
            <a:spAutoFit/>
          </a:bodyPr>
          <a:lstStyle/>
          <a:p>
            <a:r>
              <a:rPr lang="es-ES_tradnl" sz="1200" dirty="0">
                <a:latin typeface="Century Gothic" panose="020B0502020202020204" pitchFamily="34" charset="0"/>
              </a:rPr>
              <a:t>Fuente: Elaboración propia</a:t>
            </a:r>
          </a:p>
        </p:txBody>
      </p:sp>
    </p:spTree>
    <p:extLst>
      <p:ext uri="{BB962C8B-B14F-4D97-AF65-F5344CB8AC3E}">
        <p14:creationId xmlns:p14="http://schemas.microsoft.com/office/powerpoint/2010/main" val="26581726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DESARROLLO DE OBJETIVOS​​​</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CuadroTexto 1">
            <a:extLst>
              <a:ext uri="{FF2B5EF4-FFF2-40B4-BE49-F238E27FC236}">
                <a16:creationId xmlns:a16="http://schemas.microsoft.com/office/drawing/2014/main" id="{A49C10B6-403C-2152-D1FC-0A7F5E476067}"/>
              </a:ext>
            </a:extLst>
          </p:cNvPr>
          <p:cNvSpPr txBox="1"/>
          <p:nvPr/>
        </p:nvSpPr>
        <p:spPr>
          <a:xfrm>
            <a:off x="798272" y="1582340"/>
            <a:ext cx="5297728" cy="4524315"/>
          </a:xfrm>
          <a:prstGeom prst="rect">
            <a:avLst/>
          </a:prstGeom>
          <a:noFill/>
        </p:spPr>
        <p:txBody>
          <a:bodyPr wrap="square" rtlCol="0">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s-CO" b="1" dirty="0">
                <a:latin typeface="Century Gothic" panose="020B0502020202020204" pitchFamily="34" charset="0"/>
              </a:rPr>
              <a:t>Objetivo 2:</a:t>
            </a:r>
            <a:r>
              <a:rPr lang="es-CO" dirty="0">
                <a:latin typeface="Century Gothic" panose="020B0502020202020204" pitchFamily="34" charset="0"/>
              </a:rPr>
              <a:t> Desarrollar contenidos educativos que promuevan el bienestar animal, la adopción responsable y el cuidado adecuado de las mascotas.</a:t>
            </a:r>
          </a:p>
          <a:p>
            <a:pPr algn="just"/>
            <a:r>
              <a:rPr lang="es-CO" b="1" dirty="0">
                <a:latin typeface="Century Gothic" panose="020B0502020202020204" pitchFamily="34" charset="0"/>
              </a:rPr>
              <a:t>Diagrama del Paso a Paso:</a:t>
            </a:r>
            <a:endParaRPr lang="es-CO" dirty="0">
              <a:latin typeface="Century Gothic" panose="020B0502020202020204" pitchFamily="34" charset="0"/>
            </a:endParaRPr>
          </a:p>
          <a:p>
            <a:pPr algn="just"/>
            <a:r>
              <a:rPr lang="es-CO" b="1" dirty="0">
                <a:latin typeface="Century Gothic" panose="020B0502020202020204" pitchFamily="34" charset="0"/>
              </a:rPr>
              <a:t>Metodología:</a:t>
            </a:r>
            <a:endParaRPr lang="es-CO" dirty="0">
              <a:latin typeface="Century Gothic" panose="020B0502020202020204" pitchFamily="34" charset="0"/>
            </a:endParaRPr>
          </a:p>
          <a:p>
            <a:pPr lvl="1" algn="just"/>
            <a:r>
              <a:rPr lang="es-CO" dirty="0">
                <a:latin typeface="Century Gothic" panose="020B0502020202020204" pitchFamily="34" charset="0"/>
              </a:rPr>
              <a:t>Creación de artículos educativos basados en investigaciones sobre bienestar animal.</a:t>
            </a:r>
          </a:p>
          <a:p>
            <a:pPr algn="just"/>
            <a:r>
              <a:rPr lang="es-CO" b="1" dirty="0">
                <a:latin typeface="Century Gothic" panose="020B0502020202020204" pitchFamily="34" charset="0"/>
              </a:rPr>
              <a:t>Resultados:</a:t>
            </a:r>
            <a:endParaRPr lang="es-CO" dirty="0">
              <a:latin typeface="Century Gothic" panose="020B0502020202020204" pitchFamily="34" charset="0"/>
            </a:endParaRPr>
          </a:p>
          <a:p>
            <a:pPr lvl="1" algn="just"/>
            <a:r>
              <a:rPr lang="es-CO" dirty="0">
                <a:latin typeface="Century Gothic" panose="020B0502020202020204" pitchFamily="34" charset="0"/>
              </a:rPr>
              <a:t>Producción de contenidos educativos accesibles y útiles.</a:t>
            </a:r>
          </a:p>
          <a:p>
            <a:pPr algn="just"/>
            <a:r>
              <a:rPr lang="es-CO" b="1" dirty="0">
                <a:latin typeface="Century Gothic" panose="020B0502020202020204" pitchFamily="34" charset="0"/>
              </a:rPr>
              <a:t>Impacto:</a:t>
            </a:r>
            <a:endParaRPr lang="es-CO" dirty="0">
              <a:latin typeface="Century Gothic" panose="020B0502020202020204" pitchFamily="34" charset="0"/>
            </a:endParaRPr>
          </a:p>
          <a:p>
            <a:pPr lvl="1" algn="just"/>
            <a:r>
              <a:rPr lang="es-CO" dirty="0">
                <a:latin typeface="Century Gothic" panose="020B0502020202020204" pitchFamily="34" charset="0"/>
              </a:rPr>
              <a:t>Mayor conciencia y educación sobre la adopción responsable y el cuidado de mascotas en la comunidad.</a:t>
            </a:r>
          </a:p>
        </p:txBody>
      </p:sp>
      <p:pic>
        <p:nvPicPr>
          <p:cNvPr id="6" name="Imagen 5">
            <a:extLst>
              <a:ext uri="{FF2B5EF4-FFF2-40B4-BE49-F238E27FC236}">
                <a16:creationId xmlns:a16="http://schemas.microsoft.com/office/drawing/2014/main" id="{EF9AFD48-B52C-0DCA-D46E-32EAC0A49EC4}"/>
              </a:ext>
            </a:extLst>
          </p:cNvPr>
          <p:cNvPicPr>
            <a:picLocks noChangeAspect="1"/>
          </p:cNvPicPr>
          <p:nvPr/>
        </p:nvPicPr>
        <p:blipFill>
          <a:blip r:embed="rId2"/>
          <a:stretch>
            <a:fillRect/>
          </a:stretch>
        </p:blipFill>
        <p:spPr>
          <a:xfrm>
            <a:off x="6332837" y="1313218"/>
            <a:ext cx="4913095" cy="4785773"/>
          </a:xfrm>
          <a:prstGeom prst="rect">
            <a:avLst/>
          </a:prstGeom>
        </p:spPr>
      </p:pic>
      <p:sp>
        <p:nvSpPr>
          <p:cNvPr id="10" name="CuadroTexto 9">
            <a:extLst>
              <a:ext uri="{FF2B5EF4-FFF2-40B4-BE49-F238E27FC236}">
                <a16:creationId xmlns:a16="http://schemas.microsoft.com/office/drawing/2014/main" id="{E639C140-A263-982D-B246-34D7533D4A9D}"/>
              </a:ext>
            </a:extLst>
          </p:cNvPr>
          <p:cNvSpPr txBox="1"/>
          <p:nvPr/>
        </p:nvSpPr>
        <p:spPr>
          <a:xfrm>
            <a:off x="6332837" y="6158437"/>
            <a:ext cx="4312423" cy="276999"/>
          </a:xfrm>
          <a:prstGeom prst="rect">
            <a:avLst/>
          </a:prstGeom>
          <a:noFill/>
        </p:spPr>
        <p:txBody>
          <a:bodyPr wrap="square" rtlCol="0">
            <a:spAutoFit/>
          </a:bodyPr>
          <a:lstStyle/>
          <a:p>
            <a:r>
              <a:rPr lang="es-ES_tradnl" sz="1200" dirty="0">
                <a:latin typeface="Century Gothic" panose="020B0502020202020204" pitchFamily="34" charset="0"/>
              </a:rPr>
              <a:t>Fuente: Alcaldía de Medellín (2022)</a:t>
            </a:r>
          </a:p>
        </p:txBody>
      </p:sp>
    </p:spTree>
    <p:extLst>
      <p:ext uri="{BB962C8B-B14F-4D97-AF65-F5344CB8AC3E}">
        <p14:creationId xmlns:p14="http://schemas.microsoft.com/office/powerpoint/2010/main" val="1300596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DESARROLLO DE OBJETIVOS​​​</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CuadroTexto 1">
            <a:extLst>
              <a:ext uri="{FF2B5EF4-FFF2-40B4-BE49-F238E27FC236}">
                <a16:creationId xmlns:a16="http://schemas.microsoft.com/office/drawing/2014/main" id="{A49C10B6-403C-2152-D1FC-0A7F5E476067}"/>
              </a:ext>
            </a:extLst>
          </p:cNvPr>
          <p:cNvSpPr txBox="1"/>
          <p:nvPr/>
        </p:nvSpPr>
        <p:spPr>
          <a:xfrm>
            <a:off x="798272" y="1582340"/>
            <a:ext cx="4901884" cy="4524315"/>
          </a:xfrm>
          <a:prstGeom prst="rect">
            <a:avLst/>
          </a:prstGeom>
          <a:noFill/>
        </p:spPr>
        <p:txBody>
          <a:bodyPr wrap="square" rtlCol="0">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s-CO" b="1" dirty="0">
                <a:latin typeface="Century Gothic" panose="020B0502020202020204" pitchFamily="34" charset="0"/>
              </a:rPr>
              <a:t>Objetivo 3: </a:t>
            </a:r>
            <a:r>
              <a:rPr lang="es-CO" dirty="0">
                <a:latin typeface="Century Gothic" panose="020B0502020202020204" pitchFamily="34" charset="0"/>
              </a:rPr>
              <a:t>Implementar funcionalidades de interacción y colaboración dentro de la aplicación web.</a:t>
            </a:r>
          </a:p>
          <a:p>
            <a:pPr algn="just"/>
            <a:r>
              <a:rPr lang="es-CO" b="1" dirty="0">
                <a:latin typeface="Century Gothic" panose="020B0502020202020204" pitchFamily="34" charset="0"/>
              </a:rPr>
              <a:t>Diagrama del Paso a Paso:</a:t>
            </a:r>
            <a:endParaRPr lang="es-CO" dirty="0">
              <a:latin typeface="Century Gothic" panose="020B0502020202020204" pitchFamily="34" charset="0"/>
            </a:endParaRPr>
          </a:p>
          <a:p>
            <a:pPr algn="just"/>
            <a:r>
              <a:rPr lang="es-CO" b="1" dirty="0">
                <a:latin typeface="Century Gothic" panose="020B0502020202020204" pitchFamily="34" charset="0"/>
              </a:rPr>
              <a:t>Metodología:</a:t>
            </a:r>
            <a:endParaRPr lang="es-CO" dirty="0">
              <a:latin typeface="Century Gothic" panose="020B0502020202020204" pitchFamily="34" charset="0"/>
            </a:endParaRPr>
          </a:p>
          <a:p>
            <a:pPr lvl="1" algn="just"/>
            <a:r>
              <a:rPr lang="es-CO" dirty="0">
                <a:latin typeface="Century Gothic" panose="020B0502020202020204" pitchFamily="34" charset="0"/>
              </a:rPr>
              <a:t>Desarrollo de herramientas de comunicación como mensajería y foros.</a:t>
            </a:r>
          </a:p>
          <a:p>
            <a:pPr algn="just"/>
            <a:r>
              <a:rPr lang="es-CO" b="1" dirty="0">
                <a:latin typeface="Century Gothic" panose="020B0502020202020204" pitchFamily="34" charset="0"/>
              </a:rPr>
              <a:t>Resultados:</a:t>
            </a:r>
            <a:endParaRPr lang="es-CO" dirty="0">
              <a:latin typeface="Century Gothic" panose="020B0502020202020204" pitchFamily="34" charset="0"/>
            </a:endParaRPr>
          </a:p>
          <a:p>
            <a:pPr lvl="1" algn="just"/>
            <a:r>
              <a:rPr lang="es-CO" dirty="0">
                <a:latin typeface="Century Gothic" panose="020B0502020202020204" pitchFamily="34" charset="0"/>
              </a:rPr>
              <a:t>Funcionalidades que facilitan la interacción entre usuarios y organizaciones de rescate.</a:t>
            </a:r>
          </a:p>
          <a:p>
            <a:pPr algn="just"/>
            <a:r>
              <a:rPr lang="es-CO" b="1" dirty="0">
                <a:latin typeface="Century Gothic" panose="020B0502020202020204" pitchFamily="34" charset="0"/>
              </a:rPr>
              <a:t>Impacto:</a:t>
            </a:r>
            <a:endParaRPr lang="es-CO" dirty="0">
              <a:latin typeface="Century Gothic" panose="020B0502020202020204" pitchFamily="34" charset="0"/>
            </a:endParaRPr>
          </a:p>
          <a:p>
            <a:pPr lvl="1" algn="just"/>
            <a:r>
              <a:rPr lang="es-CO" dirty="0">
                <a:latin typeface="Century Gothic" panose="020B0502020202020204" pitchFamily="34" charset="0"/>
              </a:rPr>
              <a:t>Mejora de la experiencia del usuario y éxito en las adopciones mediante una comunidad de apoyo activa.</a:t>
            </a:r>
          </a:p>
        </p:txBody>
      </p:sp>
      <p:pic>
        <p:nvPicPr>
          <p:cNvPr id="6" name="Imagen 5">
            <a:extLst>
              <a:ext uri="{FF2B5EF4-FFF2-40B4-BE49-F238E27FC236}">
                <a16:creationId xmlns:a16="http://schemas.microsoft.com/office/drawing/2014/main" id="{D4246265-E0CC-3B39-E8F5-3F365E5EE5E9}"/>
              </a:ext>
            </a:extLst>
          </p:cNvPr>
          <p:cNvPicPr>
            <a:picLocks noChangeAspect="1"/>
          </p:cNvPicPr>
          <p:nvPr/>
        </p:nvPicPr>
        <p:blipFill>
          <a:blip r:embed="rId2"/>
          <a:stretch>
            <a:fillRect/>
          </a:stretch>
        </p:blipFill>
        <p:spPr>
          <a:xfrm>
            <a:off x="6096000" y="1831328"/>
            <a:ext cx="5612130" cy="2839085"/>
          </a:xfrm>
          <a:prstGeom prst="rect">
            <a:avLst/>
          </a:prstGeom>
        </p:spPr>
      </p:pic>
      <p:sp>
        <p:nvSpPr>
          <p:cNvPr id="9" name="CuadroTexto 8">
            <a:extLst>
              <a:ext uri="{FF2B5EF4-FFF2-40B4-BE49-F238E27FC236}">
                <a16:creationId xmlns:a16="http://schemas.microsoft.com/office/drawing/2014/main" id="{C3603E01-DD83-D239-BD97-A68494D681EF}"/>
              </a:ext>
            </a:extLst>
          </p:cNvPr>
          <p:cNvSpPr txBox="1"/>
          <p:nvPr/>
        </p:nvSpPr>
        <p:spPr>
          <a:xfrm>
            <a:off x="9580846" y="5109470"/>
            <a:ext cx="2611154" cy="276999"/>
          </a:xfrm>
          <a:prstGeom prst="rect">
            <a:avLst/>
          </a:prstGeom>
          <a:noFill/>
        </p:spPr>
        <p:txBody>
          <a:bodyPr wrap="square" rtlCol="0">
            <a:spAutoFit/>
          </a:bodyPr>
          <a:lstStyle/>
          <a:p>
            <a:r>
              <a:rPr lang="es-ES_tradnl" sz="1200" dirty="0">
                <a:latin typeface="Century Gothic" panose="020B0502020202020204" pitchFamily="34" charset="0"/>
              </a:rPr>
              <a:t>Fuente: Elaboración propia</a:t>
            </a:r>
          </a:p>
        </p:txBody>
      </p:sp>
    </p:spTree>
    <p:extLst>
      <p:ext uri="{BB962C8B-B14F-4D97-AF65-F5344CB8AC3E}">
        <p14:creationId xmlns:p14="http://schemas.microsoft.com/office/powerpoint/2010/main" val="3931060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DESARROLLO DE OBJETIVOS​​​</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CuadroTexto 6">
            <a:extLst>
              <a:ext uri="{FF2B5EF4-FFF2-40B4-BE49-F238E27FC236}">
                <a16:creationId xmlns:a16="http://schemas.microsoft.com/office/drawing/2014/main" id="{DDFCC597-3693-CE89-1AF6-E2219F022B59}"/>
              </a:ext>
            </a:extLst>
          </p:cNvPr>
          <p:cNvSpPr txBox="1"/>
          <p:nvPr/>
        </p:nvSpPr>
        <p:spPr>
          <a:xfrm>
            <a:off x="3048000" y="3246643"/>
            <a:ext cx="6096000" cy="369332"/>
          </a:xfrm>
          <a:prstGeom prst="rect">
            <a:avLst/>
          </a:prstGeom>
          <a:noFill/>
        </p:spPr>
        <p:txBody>
          <a:bodyPr wrap="square">
            <a:spAutoFit/>
          </a:bodyPr>
          <a:lstStyle/>
          <a:p>
            <a:r>
              <a:rPr lang="es-CO" dirty="0"/>
              <a:t> </a:t>
            </a:r>
          </a:p>
        </p:txBody>
      </p:sp>
      <p:sp>
        <p:nvSpPr>
          <p:cNvPr id="8" name="CuadroTexto 1">
            <a:extLst>
              <a:ext uri="{FF2B5EF4-FFF2-40B4-BE49-F238E27FC236}">
                <a16:creationId xmlns:a16="http://schemas.microsoft.com/office/drawing/2014/main" id="{A49C10B6-403C-2152-D1FC-0A7F5E476067}"/>
              </a:ext>
            </a:extLst>
          </p:cNvPr>
          <p:cNvSpPr txBox="1"/>
          <p:nvPr/>
        </p:nvSpPr>
        <p:spPr>
          <a:xfrm>
            <a:off x="750771" y="1907815"/>
            <a:ext cx="4913759" cy="3416320"/>
          </a:xfrm>
          <a:prstGeom prst="rect">
            <a:avLst/>
          </a:prstGeom>
          <a:noFill/>
        </p:spPr>
        <p:txBody>
          <a:bodyPr wrap="square" rtlCol="0">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s-CO" b="1" dirty="0">
                <a:latin typeface="Century Gothic" panose="020B0502020202020204" pitchFamily="34" charset="0"/>
              </a:rPr>
              <a:t>Objetivo 4:</a:t>
            </a:r>
            <a:r>
              <a:rPr lang="es-CO" dirty="0">
                <a:latin typeface="Century Gothic" panose="020B0502020202020204" pitchFamily="34" charset="0"/>
              </a:rPr>
              <a:t> Desarrollar el código fuente para una aplicación web que agilice la adopción de perros y gatos en Medellín.</a:t>
            </a:r>
          </a:p>
          <a:p>
            <a:pPr algn="just"/>
            <a:r>
              <a:rPr lang="es-CO" b="1" dirty="0">
                <a:latin typeface="Century Gothic" panose="020B0502020202020204" pitchFamily="34" charset="0"/>
              </a:rPr>
              <a:t>Diagrama del Paso a Paso:</a:t>
            </a:r>
            <a:endParaRPr lang="es-CO" dirty="0">
              <a:latin typeface="Century Gothic" panose="020B0502020202020204" pitchFamily="34" charset="0"/>
            </a:endParaRPr>
          </a:p>
          <a:p>
            <a:pPr algn="just"/>
            <a:r>
              <a:rPr lang="es-CO" b="1" dirty="0">
                <a:latin typeface="Century Gothic" panose="020B0502020202020204" pitchFamily="34" charset="0"/>
              </a:rPr>
              <a:t>Metodología:</a:t>
            </a:r>
            <a:endParaRPr lang="es-CO" dirty="0">
              <a:latin typeface="Century Gothic" panose="020B0502020202020204" pitchFamily="34" charset="0"/>
            </a:endParaRPr>
          </a:p>
          <a:p>
            <a:pPr lvl="1" algn="just"/>
            <a:r>
              <a:rPr lang="es-CO" dirty="0">
                <a:latin typeface="Century Gothic" panose="020B0502020202020204" pitchFamily="34" charset="0"/>
              </a:rPr>
              <a:t>Programación con tecnologías robustas como Django y Python.</a:t>
            </a:r>
          </a:p>
          <a:p>
            <a:pPr algn="just"/>
            <a:r>
              <a:rPr lang="es-CO" b="1" dirty="0">
                <a:latin typeface="Century Gothic" panose="020B0502020202020204" pitchFamily="34" charset="0"/>
              </a:rPr>
              <a:t>Resultados:</a:t>
            </a:r>
            <a:endParaRPr lang="es-CO" dirty="0">
              <a:latin typeface="Century Gothic" panose="020B0502020202020204" pitchFamily="34" charset="0"/>
            </a:endParaRPr>
          </a:p>
          <a:p>
            <a:pPr lvl="1" algn="just"/>
            <a:r>
              <a:rPr lang="es-CO" dirty="0">
                <a:latin typeface="Century Gothic" panose="020B0502020202020204" pitchFamily="34" charset="0"/>
              </a:rPr>
              <a:t>Código fuente eficiente y funcional.</a:t>
            </a:r>
          </a:p>
          <a:p>
            <a:pPr algn="just"/>
            <a:r>
              <a:rPr lang="es-CO" b="1" dirty="0">
                <a:latin typeface="Century Gothic" panose="020B0502020202020204" pitchFamily="34" charset="0"/>
              </a:rPr>
              <a:t>Impacto:</a:t>
            </a:r>
            <a:endParaRPr lang="es-CO" dirty="0">
              <a:latin typeface="Century Gothic" panose="020B0502020202020204" pitchFamily="34" charset="0"/>
            </a:endParaRPr>
          </a:p>
          <a:p>
            <a:pPr lvl="1" algn="just"/>
            <a:r>
              <a:rPr lang="es-CO" dirty="0">
                <a:latin typeface="Century Gothic" panose="020B0502020202020204" pitchFamily="34" charset="0"/>
              </a:rPr>
              <a:t>Aplicación fluida y rápida que facilita el proceso de adopción.</a:t>
            </a:r>
          </a:p>
        </p:txBody>
      </p:sp>
      <p:pic>
        <p:nvPicPr>
          <p:cNvPr id="9" name="Imagen 8">
            <a:extLst>
              <a:ext uri="{FF2B5EF4-FFF2-40B4-BE49-F238E27FC236}">
                <a16:creationId xmlns:a16="http://schemas.microsoft.com/office/drawing/2014/main" id="{EF626C1F-CA7B-B6FA-B560-0A82DBA2A98D}"/>
              </a:ext>
            </a:extLst>
          </p:cNvPr>
          <p:cNvPicPr>
            <a:picLocks noChangeAspect="1"/>
          </p:cNvPicPr>
          <p:nvPr/>
        </p:nvPicPr>
        <p:blipFill>
          <a:blip r:embed="rId2"/>
          <a:stretch>
            <a:fillRect/>
          </a:stretch>
        </p:blipFill>
        <p:spPr>
          <a:xfrm>
            <a:off x="6096000" y="1767500"/>
            <a:ext cx="5612130" cy="3556635"/>
          </a:xfrm>
          <a:prstGeom prst="rect">
            <a:avLst/>
          </a:prstGeom>
        </p:spPr>
      </p:pic>
      <p:sp>
        <p:nvSpPr>
          <p:cNvPr id="10" name="CuadroTexto 9">
            <a:extLst>
              <a:ext uri="{FF2B5EF4-FFF2-40B4-BE49-F238E27FC236}">
                <a16:creationId xmlns:a16="http://schemas.microsoft.com/office/drawing/2014/main" id="{9E2F78E7-3AE4-DAE1-9B35-5B9B5B31DF01}"/>
              </a:ext>
            </a:extLst>
          </p:cNvPr>
          <p:cNvSpPr txBox="1"/>
          <p:nvPr/>
        </p:nvSpPr>
        <p:spPr>
          <a:xfrm>
            <a:off x="9096976" y="5553846"/>
            <a:ext cx="2611154" cy="276999"/>
          </a:xfrm>
          <a:prstGeom prst="rect">
            <a:avLst/>
          </a:prstGeom>
          <a:noFill/>
        </p:spPr>
        <p:txBody>
          <a:bodyPr wrap="square" rtlCol="0">
            <a:spAutoFit/>
          </a:bodyPr>
          <a:lstStyle/>
          <a:p>
            <a:r>
              <a:rPr lang="es-ES_tradnl" sz="1200" dirty="0">
                <a:latin typeface="Century Gothic" panose="020B0502020202020204" pitchFamily="34" charset="0"/>
              </a:rPr>
              <a:t>Fuente: Elaboración propia</a:t>
            </a:r>
          </a:p>
        </p:txBody>
      </p:sp>
    </p:spTree>
    <p:extLst>
      <p:ext uri="{BB962C8B-B14F-4D97-AF65-F5344CB8AC3E}">
        <p14:creationId xmlns:p14="http://schemas.microsoft.com/office/powerpoint/2010/main" val="14445927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DESARROLLO DE OBJETIVOS​​​</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CuadroTexto 6">
            <a:extLst>
              <a:ext uri="{FF2B5EF4-FFF2-40B4-BE49-F238E27FC236}">
                <a16:creationId xmlns:a16="http://schemas.microsoft.com/office/drawing/2014/main" id="{DDFCC597-3693-CE89-1AF6-E2219F022B59}"/>
              </a:ext>
            </a:extLst>
          </p:cNvPr>
          <p:cNvSpPr txBox="1"/>
          <p:nvPr/>
        </p:nvSpPr>
        <p:spPr>
          <a:xfrm>
            <a:off x="3048000" y="3246643"/>
            <a:ext cx="6096000" cy="369332"/>
          </a:xfrm>
          <a:prstGeom prst="rect">
            <a:avLst/>
          </a:prstGeom>
          <a:noFill/>
        </p:spPr>
        <p:txBody>
          <a:bodyPr wrap="square">
            <a:spAutoFit/>
          </a:bodyPr>
          <a:lstStyle/>
          <a:p>
            <a:r>
              <a:rPr lang="es-CO" dirty="0"/>
              <a:t> </a:t>
            </a:r>
          </a:p>
        </p:txBody>
      </p:sp>
      <p:sp>
        <p:nvSpPr>
          <p:cNvPr id="8" name="CuadroTexto 1">
            <a:extLst>
              <a:ext uri="{FF2B5EF4-FFF2-40B4-BE49-F238E27FC236}">
                <a16:creationId xmlns:a16="http://schemas.microsoft.com/office/drawing/2014/main" id="{A49C10B6-403C-2152-D1FC-0A7F5E476067}"/>
              </a:ext>
            </a:extLst>
          </p:cNvPr>
          <p:cNvSpPr txBox="1"/>
          <p:nvPr/>
        </p:nvSpPr>
        <p:spPr>
          <a:xfrm>
            <a:off x="770563" y="2046314"/>
            <a:ext cx="5297728" cy="3139321"/>
          </a:xfrm>
          <a:prstGeom prst="rect">
            <a:avLst/>
          </a:prstGeom>
          <a:noFill/>
        </p:spPr>
        <p:txBody>
          <a:bodyPr wrap="square" rtlCol="0">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s-CO" b="1" dirty="0">
                <a:latin typeface="Century Gothic" panose="020B0502020202020204" pitchFamily="34" charset="0"/>
              </a:rPr>
              <a:t>Objetivo 5:</a:t>
            </a:r>
            <a:r>
              <a:rPr lang="es-CO" dirty="0">
                <a:latin typeface="Century Gothic" panose="020B0502020202020204" pitchFamily="34" charset="0"/>
              </a:rPr>
              <a:t> Diseñar una interfaz gráfica intuitiva y atractiva para la aplicación web.</a:t>
            </a:r>
          </a:p>
          <a:p>
            <a:pPr algn="just"/>
            <a:r>
              <a:rPr lang="es-CO" b="1" dirty="0">
                <a:latin typeface="Century Gothic" panose="020B0502020202020204" pitchFamily="34" charset="0"/>
              </a:rPr>
              <a:t>Diagrama del Paso a Paso:</a:t>
            </a:r>
            <a:endParaRPr lang="es-CO" dirty="0">
              <a:latin typeface="Century Gothic" panose="020B0502020202020204" pitchFamily="34" charset="0"/>
            </a:endParaRPr>
          </a:p>
          <a:p>
            <a:pPr algn="just"/>
            <a:r>
              <a:rPr lang="es-CO" b="1" dirty="0">
                <a:latin typeface="Century Gothic" panose="020B0502020202020204" pitchFamily="34" charset="0"/>
              </a:rPr>
              <a:t>Metodología:</a:t>
            </a:r>
            <a:endParaRPr lang="es-CO" dirty="0">
              <a:latin typeface="Century Gothic" panose="020B0502020202020204" pitchFamily="34" charset="0"/>
            </a:endParaRPr>
          </a:p>
          <a:p>
            <a:pPr lvl="1" algn="just"/>
            <a:r>
              <a:rPr lang="es-CO" dirty="0">
                <a:latin typeface="Century Gothic" panose="020B0502020202020204" pitchFamily="34" charset="0"/>
              </a:rPr>
              <a:t>Diseño centrado en el usuario y pruebas de usabilidad.</a:t>
            </a:r>
          </a:p>
          <a:p>
            <a:pPr algn="just"/>
            <a:r>
              <a:rPr lang="es-CO" b="1" dirty="0">
                <a:latin typeface="Century Gothic" panose="020B0502020202020204" pitchFamily="34" charset="0"/>
              </a:rPr>
              <a:t>Resultados:</a:t>
            </a:r>
            <a:endParaRPr lang="es-CO" dirty="0">
              <a:latin typeface="Century Gothic" panose="020B0502020202020204" pitchFamily="34" charset="0"/>
            </a:endParaRPr>
          </a:p>
          <a:p>
            <a:pPr lvl="1" algn="just"/>
            <a:r>
              <a:rPr lang="es-CO" dirty="0">
                <a:latin typeface="Century Gothic" panose="020B0502020202020204" pitchFamily="34" charset="0"/>
              </a:rPr>
              <a:t>Interfaz intuitiva y visualmente agradable.</a:t>
            </a:r>
          </a:p>
          <a:p>
            <a:pPr algn="just"/>
            <a:r>
              <a:rPr lang="es-CO" b="1" dirty="0">
                <a:latin typeface="Century Gothic" panose="020B0502020202020204" pitchFamily="34" charset="0"/>
              </a:rPr>
              <a:t>Impacto:</a:t>
            </a:r>
            <a:endParaRPr lang="es-CO" dirty="0">
              <a:latin typeface="Century Gothic" panose="020B0502020202020204" pitchFamily="34" charset="0"/>
            </a:endParaRPr>
          </a:p>
          <a:p>
            <a:pPr lvl="1" algn="just"/>
            <a:r>
              <a:rPr lang="es-CO" dirty="0">
                <a:latin typeface="Century Gothic" panose="020B0502020202020204" pitchFamily="34" charset="0"/>
              </a:rPr>
              <a:t>Aumento de la satisfacción del usuario y facilidad de uso.</a:t>
            </a:r>
          </a:p>
        </p:txBody>
      </p:sp>
      <p:pic>
        <p:nvPicPr>
          <p:cNvPr id="6" name="Imagen 5">
            <a:extLst>
              <a:ext uri="{FF2B5EF4-FFF2-40B4-BE49-F238E27FC236}">
                <a16:creationId xmlns:a16="http://schemas.microsoft.com/office/drawing/2014/main" id="{F24BC028-E03B-C53A-3E56-390D29B293DD}"/>
              </a:ext>
            </a:extLst>
          </p:cNvPr>
          <p:cNvPicPr>
            <a:picLocks noChangeAspect="1"/>
          </p:cNvPicPr>
          <p:nvPr/>
        </p:nvPicPr>
        <p:blipFill>
          <a:blip r:embed="rId2"/>
          <a:stretch>
            <a:fillRect/>
          </a:stretch>
        </p:blipFill>
        <p:spPr>
          <a:xfrm>
            <a:off x="6223140" y="2204686"/>
            <a:ext cx="5612130" cy="2822575"/>
          </a:xfrm>
          <a:prstGeom prst="rect">
            <a:avLst/>
          </a:prstGeom>
          <a:ln>
            <a:solidFill>
              <a:schemeClr val="tx1"/>
            </a:solidFill>
          </a:ln>
        </p:spPr>
      </p:pic>
      <p:sp>
        <p:nvSpPr>
          <p:cNvPr id="9" name="CuadroTexto 8">
            <a:extLst>
              <a:ext uri="{FF2B5EF4-FFF2-40B4-BE49-F238E27FC236}">
                <a16:creationId xmlns:a16="http://schemas.microsoft.com/office/drawing/2014/main" id="{0EAB3158-8244-D866-58E0-FECB49FA96C9}"/>
              </a:ext>
            </a:extLst>
          </p:cNvPr>
          <p:cNvSpPr txBox="1"/>
          <p:nvPr/>
        </p:nvSpPr>
        <p:spPr>
          <a:xfrm>
            <a:off x="9273211" y="5185635"/>
            <a:ext cx="2611154" cy="276999"/>
          </a:xfrm>
          <a:prstGeom prst="rect">
            <a:avLst/>
          </a:prstGeom>
          <a:noFill/>
        </p:spPr>
        <p:txBody>
          <a:bodyPr wrap="square" rtlCol="0">
            <a:spAutoFit/>
          </a:bodyPr>
          <a:lstStyle/>
          <a:p>
            <a:r>
              <a:rPr lang="es-ES_tradnl" sz="1200" dirty="0">
                <a:latin typeface="Century Gothic" panose="020B0502020202020204" pitchFamily="34" charset="0"/>
              </a:rPr>
              <a:t>Fuente: Elaboración propia</a:t>
            </a:r>
          </a:p>
        </p:txBody>
      </p:sp>
    </p:spTree>
    <p:extLst>
      <p:ext uri="{BB962C8B-B14F-4D97-AF65-F5344CB8AC3E}">
        <p14:creationId xmlns:p14="http://schemas.microsoft.com/office/powerpoint/2010/main" val="2419901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DESARROLLO DE OBJETIVOS​​​</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CuadroTexto 6">
            <a:extLst>
              <a:ext uri="{FF2B5EF4-FFF2-40B4-BE49-F238E27FC236}">
                <a16:creationId xmlns:a16="http://schemas.microsoft.com/office/drawing/2014/main" id="{DDFCC597-3693-CE89-1AF6-E2219F022B59}"/>
              </a:ext>
            </a:extLst>
          </p:cNvPr>
          <p:cNvSpPr txBox="1"/>
          <p:nvPr/>
        </p:nvSpPr>
        <p:spPr>
          <a:xfrm>
            <a:off x="3048000" y="3246643"/>
            <a:ext cx="6096000" cy="369332"/>
          </a:xfrm>
          <a:prstGeom prst="rect">
            <a:avLst/>
          </a:prstGeom>
          <a:noFill/>
        </p:spPr>
        <p:txBody>
          <a:bodyPr wrap="square">
            <a:spAutoFit/>
          </a:bodyPr>
          <a:lstStyle/>
          <a:p>
            <a:r>
              <a:rPr lang="es-CO" dirty="0"/>
              <a:t> </a:t>
            </a:r>
          </a:p>
        </p:txBody>
      </p:sp>
      <p:sp>
        <p:nvSpPr>
          <p:cNvPr id="8" name="CuadroTexto 1">
            <a:extLst>
              <a:ext uri="{FF2B5EF4-FFF2-40B4-BE49-F238E27FC236}">
                <a16:creationId xmlns:a16="http://schemas.microsoft.com/office/drawing/2014/main" id="{A49C10B6-403C-2152-D1FC-0A7F5E476067}"/>
              </a:ext>
            </a:extLst>
          </p:cNvPr>
          <p:cNvSpPr txBox="1"/>
          <p:nvPr/>
        </p:nvSpPr>
        <p:spPr>
          <a:xfrm>
            <a:off x="798272" y="1582340"/>
            <a:ext cx="5297728" cy="3416320"/>
          </a:xfrm>
          <a:prstGeom prst="rect">
            <a:avLst/>
          </a:prstGeom>
          <a:noFill/>
        </p:spPr>
        <p:txBody>
          <a:bodyPr wrap="square" rtlCol="0">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es-CO" b="1" dirty="0">
                <a:latin typeface="Century Gothic" panose="020B0502020202020204" pitchFamily="34" charset="0"/>
              </a:rPr>
              <a:t>Objetivo 6:</a:t>
            </a:r>
            <a:r>
              <a:rPr lang="es-CO" dirty="0">
                <a:latin typeface="Century Gothic" panose="020B0502020202020204" pitchFamily="34" charset="0"/>
              </a:rPr>
              <a:t> Optimizar los elementos técnicos de la aplicación web.</a:t>
            </a:r>
          </a:p>
          <a:p>
            <a:pPr algn="just"/>
            <a:r>
              <a:rPr lang="es-CO" b="1" dirty="0">
                <a:latin typeface="Century Gothic" panose="020B0502020202020204" pitchFamily="34" charset="0"/>
              </a:rPr>
              <a:t>Diagrama del Paso a Paso:</a:t>
            </a:r>
            <a:endParaRPr lang="es-CO" dirty="0">
              <a:latin typeface="Century Gothic" panose="020B0502020202020204" pitchFamily="34" charset="0"/>
            </a:endParaRPr>
          </a:p>
          <a:p>
            <a:pPr algn="just"/>
            <a:r>
              <a:rPr lang="es-CO" b="1" dirty="0">
                <a:latin typeface="Century Gothic" panose="020B0502020202020204" pitchFamily="34" charset="0"/>
              </a:rPr>
              <a:t>Metodología:</a:t>
            </a:r>
            <a:endParaRPr lang="es-CO" dirty="0">
              <a:latin typeface="Century Gothic" panose="020B0502020202020204" pitchFamily="34" charset="0"/>
            </a:endParaRPr>
          </a:p>
          <a:p>
            <a:pPr lvl="1" algn="just"/>
            <a:r>
              <a:rPr lang="es-CO" dirty="0">
                <a:latin typeface="Century Gothic" panose="020B0502020202020204" pitchFamily="34" charset="0"/>
              </a:rPr>
              <a:t>Implementación de técnicas de optimización y medidas de seguridad.</a:t>
            </a:r>
          </a:p>
          <a:p>
            <a:pPr algn="just"/>
            <a:r>
              <a:rPr lang="es-CO" b="1" dirty="0">
                <a:latin typeface="Century Gothic" panose="020B0502020202020204" pitchFamily="34" charset="0"/>
              </a:rPr>
              <a:t>Resultados:</a:t>
            </a:r>
            <a:endParaRPr lang="es-CO" dirty="0">
              <a:latin typeface="Century Gothic" panose="020B0502020202020204" pitchFamily="34" charset="0"/>
            </a:endParaRPr>
          </a:p>
          <a:p>
            <a:pPr lvl="1" algn="just"/>
            <a:r>
              <a:rPr lang="es-CO" dirty="0">
                <a:latin typeface="Century Gothic" panose="020B0502020202020204" pitchFamily="34" charset="0"/>
              </a:rPr>
              <a:t>Aplicación con tiempos de carga rápidos y datos protegidos.</a:t>
            </a:r>
          </a:p>
          <a:p>
            <a:pPr algn="just"/>
            <a:r>
              <a:rPr lang="es-CO" b="1" dirty="0">
                <a:latin typeface="Century Gothic" panose="020B0502020202020204" pitchFamily="34" charset="0"/>
              </a:rPr>
              <a:t>Impacto:</a:t>
            </a:r>
            <a:endParaRPr lang="es-CO" dirty="0">
              <a:latin typeface="Century Gothic" panose="020B0502020202020204" pitchFamily="34" charset="0"/>
            </a:endParaRPr>
          </a:p>
          <a:p>
            <a:pPr lvl="1" algn="just"/>
            <a:r>
              <a:rPr lang="es-CO" dirty="0">
                <a:latin typeface="Century Gothic" panose="020B0502020202020204" pitchFamily="34" charset="0"/>
              </a:rPr>
              <a:t>Mejor rendimiento y confianza del usuario en la seguridad de la aplicación.</a:t>
            </a:r>
          </a:p>
        </p:txBody>
      </p:sp>
      <p:pic>
        <p:nvPicPr>
          <p:cNvPr id="6" name="Imagen 5" descr="Texto&#10;&#10;Descripción generada automáticamente">
            <a:extLst>
              <a:ext uri="{FF2B5EF4-FFF2-40B4-BE49-F238E27FC236}">
                <a16:creationId xmlns:a16="http://schemas.microsoft.com/office/drawing/2014/main" id="{EF3EE7A4-88F6-9D9D-1A43-CB16D36CEE5B}"/>
              </a:ext>
            </a:extLst>
          </p:cNvPr>
          <p:cNvPicPr>
            <a:picLocks noChangeAspect="1"/>
          </p:cNvPicPr>
          <p:nvPr/>
        </p:nvPicPr>
        <p:blipFill>
          <a:blip r:embed="rId2"/>
          <a:stretch>
            <a:fillRect/>
          </a:stretch>
        </p:blipFill>
        <p:spPr>
          <a:xfrm>
            <a:off x="6602018" y="2380862"/>
            <a:ext cx="4791710" cy="1819275"/>
          </a:xfrm>
          <a:prstGeom prst="rect">
            <a:avLst/>
          </a:prstGeom>
        </p:spPr>
      </p:pic>
      <p:sp>
        <p:nvSpPr>
          <p:cNvPr id="9" name="CuadroTexto 8">
            <a:extLst>
              <a:ext uri="{FF2B5EF4-FFF2-40B4-BE49-F238E27FC236}">
                <a16:creationId xmlns:a16="http://schemas.microsoft.com/office/drawing/2014/main" id="{D701EEEE-6B69-C3DD-78E2-0E699EC4416F}"/>
              </a:ext>
            </a:extLst>
          </p:cNvPr>
          <p:cNvSpPr txBox="1"/>
          <p:nvPr/>
        </p:nvSpPr>
        <p:spPr>
          <a:xfrm>
            <a:off x="8955663" y="4475981"/>
            <a:ext cx="2611154" cy="276999"/>
          </a:xfrm>
          <a:prstGeom prst="rect">
            <a:avLst/>
          </a:prstGeom>
          <a:noFill/>
        </p:spPr>
        <p:txBody>
          <a:bodyPr wrap="square" rtlCol="0">
            <a:spAutoFit/>
          </a:bodyPr>
          <a:lstStyle/>
          <a:p>
            <a:r>
              <a:rPr lang="es-ES_tradnl" sz="1200" dirty="0">
                <a:latin typeface="Century Gothic" panose="020B0502020202020204" pitchFamily="34" charset="0"/>
              </a:rPr>
              <a:t>Fuente: Elaboración propia</a:t>
            </a:r>
          </a:p>
        </p:txBody>
      </p:sp>
    </p:spTree>
    <p:extLst>
      <p:ext uri="{BB962C8B-B14F-4D97-AF65-F5344CB8AC3E}">
        <p14:creationId xmlns:p14="http://schemas.microsoft.com/office/powerpoint/2010/main" val="1132678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2204612" y="437934"/>
            <a:ext cx="2081058" cy="461665"/>
          </a:xfrm>
          <a:prstGeom prst="rect">
            <a:avLst/>
          </a:prstGeom>
          <a:noFill/>
          <a:effectLst>
            <a:outerShdw blurRad="50800" dist="38100" dir="2700000" algn="tl" rotWithShape="0">
              <a:srgbClr val="AFC94F">
                <a:alpha val="40000"/>
              </a:srgbClr>
            </a:outerShdw>
          </a:effectLst>
        </p:spPr>
        <p:txBody>
          <a:bodyPr wrap="square" rtlCol="0">
            <a:spAutoFit/>
          </a:bodyPr>
          <a:lstStyle/>
          <a:p>
            <a:pPr algn="ctr"/>
            <a:r>
              <a:rPr lang="es-ES" sz="2400" b="1" dirty="0">
                <a:latin typeface="Century Gothic" panose="020B0502020202020204" pitchFamily="34" charset="0"/>
                <a:ea typeface="+mj-ea"/>
                <a:cs typeface="Arial" panose="020B0604020202020204" pitchFamily="34" charset="0"/>
              </a:rPr>
              <a:t>AGENDA </a:t>
            </a:r>
          </a:p>
        </p:txBody>
      </p:sp>
      <p:sp>
        <p:nvSpPr>
          <p:cNvPr id="2" name="CuadroTexto 1">
            <a:extLst>
              <a:ext uri="{FF2B5EF4-FFF2-40B4-BE49-F238E27FC236}">
                <a16:creationId xmlns:a16="http://schemas.microsoft.com/office/drawing/2014/main" id="{6BDE58AA-566D-6193-5E31-BA93D84A1A3E}"/>
              </a:ext>
            </a:extLst>
          </p:cNvPr>
          <p:cNvSpPr txBox="1"/>
          <p:nvPr/>
        </p:nvSpPr>
        <p:spPr>
          <a:xfrm>
            <a:off x="619492" y="1248753"/>
            <a:ext cx="10636494" cy="5239127"/>
          </a:xfrm>
          <a:prstGeom prst="rect">
            <a:avLst/>
          </a:prstGeom>
          <a:noFill/>
        </p:spPr>
        <p:txBody>
          <a:bodyPr wrap="square">
            <a:spAutoFit/>
          </a:bodyPr>
          <a:lstStyle/>
          <a:p>
            <a:pPr marL="285750" indent="-285750" algn="just">
              <a:lnSpc>
                <a:spcPct val="107000"/>
              </a:lnSpc>
              <a:spcAft>
                <a:spcPts val="1200"/>
              </a:spcAft>
              <a:buFont typeface="Arial" panose="020B0604020202020204" pitchFamily="34" charset="0"/>
              <a:buChar char="•"/>
            </a:pPr>
            <a:r>
              <a:rPr lang="es-CO" sz="2000" b="1" dirty="0">
                <a:latin typeface="Century Gothic" panose="020B0502020202020204" pitchFamily="34" charset="0"/>
                <a:ea typeface="+mj-ea"/>
                <a:cs typeface="Arial" panose="020B0604020202020204" pitchFamily="34" charset="0"/>
              </a:rPr>
              <a:t>Definición del problema</a:t>
            </a:r>
          </a:p>
          <a:p>
            <a:pPr marL="285750" indent="-285750" algn="just">
              <a:lnSpc>
                <a:spcPct val="107000"/>
              </a:lnSpc>
              <a:spcAft>
                <a:spcPts val="1200"/>
              </a:spcAft>
              <a:buFont typeface="Arial" panose="020B0604020202020204" pitchFamily="34" charset="0"/>
              <a:buChar char="•"/>
            </a:pPr>
            <a:r>
              <a:rPr lang="es-CO" sz="2000" b="1" dirty="0">
                <a:latin typeface="Century Gothic" panose="020B0502020202020204" pitchFamily="34" charset="0"/>
                <a:ea typeface="+mj-ea"/>
                <a:cs typeface="Arial" panose="020B0604020202020204" pitchFamily="34" charset="0"/>
              </a:rPr>
              <a:t>Justificación</a:t>
            </a:r>
          </a:p>
          <a:p>
            <a:pPr marL="285750" indent="-285750" algn="just">
              <a:lnSpc>
                <a:spcPct val="107000"/>
              </a:lnSpc>
              <a:spcAft>
                <a:spcPts val="1200"/>
              </a:spcAft>
              <a:buFont typeface="Arial" panose="020B0604020202020204" pitchFamily="34" charset="0"/>
              <a:buChar char="•"/>
            </a:pPr>
            <a:r>
              <a:rPr lang="es-CO" sz="2000" b="1" dirty="0">
                <a:latin typeface="Century Gothic" panose="020B0502020202020204" pitchFamily="34" charset="0"/>
                <a:ea typeface="+mj-ea"/>
                <a:cs typeface="Arial" panose="020B0604020202020204" pitchFamily="34" charset="0"/>
              </a:rPr>
              <a:t>Objetivos</a:t>
            </a:r>
          </a:p>
          <a:p>
            <a:pPr marL="285750" indent="-285750" algn="just">
              <a:lnSpc>
                <a:spcPct val="107000"/>
              </a:lnSpc>
              <a:spcAft>
                <a:spcPts val="1200"/>
              </a:spcAft>
              <a:buFont typeface="Arial" panose="020B0604020202020204" pitchFamily="34" charset="0"/>
              <a:buChar char="•"/>
            </a:pPr>
            <a:r>
              <a:rPr lang="es-ES" sz="2000" b="1" dirty="0">
                <a:latin typeface="Century Gothic" panose="020B0502020202020204" pitchFamily="34" charset="0"/>
                <a:ea typeface="+mj-ea"/>
                <a:cs typeface="Arial" panose="020B0604020202020204" pitchFamily="34" charset="0"/>
              </a:rPr>
              <a:t>Antecedentes / Marco Teórico</a:t>
            </a:r>
          </a:p>
          <a:p>
            <a:pPr marL="285750" indent="-285750" algn="just">
              <a:lnSpc>
                <a:spcPct val="107000"/>
              </a:lnSpc>
              <a:spcAft>
                <a:spcPts val="1200"/>
              </a:spcAft>
              <a:buFont typeface="Arial" panose="020B0604020202020204" pitchFamily="34" charset="0"/>
              <a:buChar char="•"/>
            </a:pPr>
            <a:r>
              <a:rPr lang="es-ES" sz="2000" b="1" dirty="0">
                <a:latin typeface="Century Gothic" panose="020B0502020202020204" pitchFamily="34" charset="0"/>
                <a:ea typeface="+mj-ea"/>
                <a:cs typeface="Arial" panose="020B0604020202020204" pitchFamily="34" charset="0"/>
              </a:rPr>
              <a:t>Metodología</a:t>
            </a:r>
          </a:p>
          <a:p>
            <a:pPr marL="285750" indent="-285750" algn="just">
              <a:lnSpc>
                <a:spcPct val="107000"/>
              </a:lnSpc>
              <a:spcAft>
                <a:spcPts val="1200"/>
              </a:spcAft>
              <a:buFont typeface="Arial" panose="020B0604020202020204" pitchFamily="34" charset="0"/>
              <a:buChar char="•"/>
            </a:pPr>
            <a:r>
              <a:rPr lang="es-ES" sz="2000" b="1" dirty="0">
                <a:latin typeface="Century Gothic" panose="020B0502020202020204" pitchFamily="34" charset="0"/>
                <a:ea typeface="+mj-ea"/>
                <a:cs typeface="Arial" panose="020B0604020202020204" pitchFamily="34" charset="0"/>
              </a:rPr>
              <a:t>Desarrollo de Objetivos</a:t>
            </a:r>
          </a:p>
          <a:p>
            <a:pPr marL="285750" indent="-285750" algn="just">
              <a:lnSpc>
                <a:spcPct val="107000"/>
              </a:lnSpc>
              <a:spcAft>
                <a:spcPts val="1200"/>
              </a:spcAft>
              <a:buFont typeface="Arial" panose="020B0604020202020204" pitchFamily="34" charset="0"/>
              <a:buChar char="•"/>
            </a:pPr>
            <a:r>
              <a:rPr lang="es-ES" sz="2000" b="1" dirty="0">
                <a:latin typeface="Century Gothic" panose="020B0502020202020204" pitchFamily="34" charset="0"/>
                <a:ea typeface="+mj-ea"/>
                <a:cs typeface="Arial" panose="020B0604020202020204" pitchFamily="34" charset="0"/>
              </a:rPr>
              <a:t>Resultados</a:t>
            </a:r>
          </a:p>
          <a:p>
            <a:pPr marL="285750" indent="-285750" algn="just">
              <a:lnSpc>
                <a:spcPct val="107000"/>
              </a:lnSpc>
              <a:spcAft>
                <a:spcPts val="1200"/>
              </a:spcAft>
              <a:buFont typeface="Arial" panose="020B0604020202020204" pitchFamily="34" charset="0"/>
              <a:buChar char="•"/>
            </a:pPr>
            <a:r>
              <a:rPr lang="es-ES" sz="2000" b="1" dirty="0">
                <a:latin typeface="Century Gothic" panose="020B0502020202020204" pitchFamily="34" charset="0"/>
                <a:ea typeface="+mj-ea"/>
                <a:cs typeface="Arial" panose="020B0604020202020204" pitchFamily="34" charset="0"/>
              </a:rPr>
              <a:t>Impacto Esperado</a:t>
            </a:r>
          </a:p>
          <a:p>
            <a:pPr marL="285750" indent="-285750" algn="just">
              <a:lnSpc>
                <a:spcPct val="107000"/>
              </a:lnSpc>
              <a:spcAft>
                <a:spcPts val="1200"/>
              </a:spcAft>
              <a:buFont typeface="Arial" panose="020B0604020202020204" pitchFamily="34" charset="0"/>
              <a:buChar char="•"/>
            </a:pPr>
            <a:r>
              <a:rPr lang="es-ES" sz="2000" b="1" dirty="0">
                <a:latin typeface="Century Gothic" panose="020B0502020202020204" pitchFamily="34" charset="0"/>
                <a:ea typeface="+mj-ea"/>
                <a:cs typeface="Arial" panose="020B0604020202020204" pitchFamily="34" charset="0"/>
              </a:rPr>
              <a:t>Conclusiones</a:t>
            </a:r>
          </a:p>
          <a:p>
            <a:pPr marL="285750" indent="-285750" algn="just">
              <a:lnSpc>
                <a:spcPct val="107000"/>
              </a:lnSpc>
              <a:spcAft>
                <a:spcPts val="1200"/>
              </a:spcAft>
              <a:buFont typeface="Arial" panose="020B0604020202020204" pitchFamily="34" charset="0"/>
              <a:buChar char="•"/>
            </a:pPr>
            <a:r>
              <a:rPr lang="es-ES" sz="2000" b="1" dirty="0">
                <a:latin typeface="Century Gothic" panose="020B0502020202020204" pitchFamily="34" charset="0"/>
                <a:ea typeface="+mj-ea"/>
                <a:cs typeface="Arial" panose="020B0604020202020204" pitchFamily="34" charset="0"/>
              </a:rPr>
              <a:t>Trabajo Futuro</a:t>
            </a:r>
          </a:p>
          <a:p>
            <a:pPr marL="285750" indent="-285750" algn="just">
              <a:lnSpc>
                <a:spcPct val="107000"/>
              </a:lnSpc>
              <a:spcAft>
                <a:spcPts val="1200"/>
              </a:spcAft>
              <a:buFont typeface="Arial" panose="020B0604020202020204" pitchFamily="34" charset="0"/>
              <a:buChar char="•"/>
            </a:pPr>
            <a:r>
              <a:rPr lang="es-ES" sz="2000" b="1" dirty="0">
                <a:latin typeface="Century Gothic" panose="020B0502020202020204" pitchFamily="34" charset="0"/>
                <a:ea typeface="+mj-ea"/>
                <a:cs typeface="Arial" panose="020B0604020202020204" pitchFamily="34" charset="0"/>
              </a:rPr>
              <a:t>Referencias</a:t>
            </a:r>
            <a:endParaRPr lang="es-E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159645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RESULTADOS​​​</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CuadroTexto 6">
            <a:extLst>
              <a:ext uri="{FF2B5EF4-FFF2-40B4-BE49-F238E27FC236}">
                <a16:creationId xmlns:a16="http://schemas.microsoft.com/office/drawing/2014/main" id="{DDFCC597-3693-CE89-1AF6-E2219F022B59}"/>
              </a:ext>
            </a:extLst>
          </p:cNvPr>
          <p:cNvSpPr txBox="1"/>
          <p:nvPr/>
        </p:nvSpPr>
        <p:spPr>
          <a:xfrm>
            <a:off x="3048000" y="3246643"/>
            <a:ext cx="6096000" cy="369332"/>
          </a:xfrm>
          <a:prstGeom prst="rect">
            <a:avLst/>
          </a:prstGeom>
          <a:noFill/>
        </p:spPr>
        <p:txBody>
          <a:bodyPr wrap="square">
            <a:spAutoFit/>
          </a:bodyPr>
          <a:lstStyle/>
          <a:p>
            <a:r>
              <a:rPr lang="es-CO" dirty="0"/>
              <a:t> </a:t>
            </a:r>
          </a:p>
        </p:txBody>
      </p:sp>
      <p:sp>
        <p:nvSpPr>
          <p:cNvPr id="6" name="CuadroTexto 5">
            <a:extLst>
              <a:ext uri="{FF2B5EF4-FFF2-40B4-BE49-F238E27FC236}">
                <a16:creationId xmlns:a16="http://schemas.microsoft.com/office/drawing/2014/main" id="{62C7BB7C-CBD4-2FD2-347F-F428FE16A175}"/>
              </a:ext>
            </a:extLst>
          </p:cNvPr>
          <p:cNvSpPr txBox="1"/>
          <p:nvPr/>
        </p:nvSpPr>
        <p:spPr>
          <a:xfrm>
            <a:off x="657101" y="1306530"/>
            <a:ext cx="10541330" cy="3265253"/>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s-CO" sz="2000" b="1" dirty="0">
                <a:latin typeface="Century Gothic" panose="020B0502020202020204" pitchFamily="34" charset="0"/>
              </a:rPr>
              <a:t>Identificación de Necesidades y Preferencias</a:t>
            </a:r>
            <a:endParaRPr lang="es-CO" sz="2000" dirty="0">
              <a:latin typeface="Century Gothic" panose="020B0502020202020204" pitchFamily="34" charset="0"/>
            </a:endParaRPr>
          </a:p>
          <a:p>
            <a:pPr marL="285750" indent="-285750" algn="just">
              <a:lnSpc>
                <a:spcPct val="150000"/>
              </a:lnSpc>
              <a:buFont typeface="Arial" panose="020B0604020202020204" pitchFamily="34" charset="0"/>
              <a:buChar char="•"/>
            </a:pPr>
            <a:r>
              <a:rPr lang="es-CO" sz="2000" b="1" dirty="0">
                <a:latin typeface="Century Gothic" panose="020B0502020202020204" pitchFamily="34" charset="0"/>
              </a:rPr>
              <a:t>Desarrollo de Contenidos Educativos</a:t>
            </a:r>
            <a:endParaRPr lang="es-CO" sz="2000" dirty="0">
              <a:latin typeface="Century Gothic" panose="020B0502020202020204" pitchFamily="34" charset="0"/>
            </a:endParaRPr>
          </a:p>
          <a:p>
            <a:pPr marL="285750" indent="-285750" algn="just">
              <a:lnSpc>
                <a:spcPct val="150000"/>
              </a:lnSpc>
              <a:buFont typeface="Arial" panose="020B0604020202020204" pitchFamily="34" charset="0"/>
              <a:buChar char="•"/>
            </a:pPr>
            <a:r>
              <a:rPr lang="es-CO" sz="2000" b="1" dirty="0">
                <a:latin typeface="Century Gothic" panose="020B0502020202020204" pitchFamily="34" charset="0"/>
              </a:rPr>
              <a:t>Implementación de Funcionalidades de Interacción</a:t>
            </a:r>
            <a:endParaRPr lang="es-CO" sz="2000" dirty="0">
              <a:latin typeface="Century Gothic" panose="020B0502020202020204" pitchFamily="34" charset="0"/>
            </a:endParaRPr>
          </a:p>
          <a:p>
            <a:pPr marL="285750" indent="-285750" algn="just">
              <a:lnSpc>
                <a:spcPct val="150000"/>
              </a:lnSpc>
              <a:buFont typeface="Arial" panose="020B0604020202020204" pitchFamily="34" charset="0"/>
              <a:buChar char="•"/>
            </a:pPr>
            <a:r>
              <a:rPr lang="es-CO" sz="2000" b="1" dirty="0">
                <a:latin typeface="Century Gothic" panose="020B0502020202020204" pitchFamily="34" charset="0"/>
              </a:rPr>
              <a:t>Desarrollo del Código Fuente</a:t>
            </a:r>
            <a:endParaRPr lang="es-CO" sz="2000" dirty="0">
              <a:latin typeface="Century Gothic" panose="020B0502020202020204" pitchFamily="34" charset="0"/>
            </a:endParaRPr>
          </a:p>
          <a:p>
            <a:pPr marL="285750" indent="-285750" algn="just">
              <a:lnSpc>
                <a:spcPct val="150000"/>
              </a:lnSpc>
              <a:buFont typeface="Arial" panose="020B0604020202020204" pitchFamily="34" charset="0"/>
              <a:buChar char="•"/>
            </a:pPr>
            <a:r>
              <a:rPr lang="es-CO" sz="2000" b="1" dirty="0">
                <a:latin typeface="Century Gothic" panose="020B0502020202020204" pitchFamily="34" charset="0"/>
              </a:rPr>
              <a:t>Diseño de Interfaz Gráfica</a:t>
            </a:r>
            <a:endParaRPr lang="es-CO" sz="2000" dirty="0">
              <a:latin typeface="Century Gothic" panose="020B0502020202020204" pitchFamily="34" charset="0"/>
            </a:endParaRPr>
          </a:p>
          <a:p>
            <a:pPr marL="285750" indent="-285750" algn="just">
              <a:lnSpc>
                <a:spcPct val="150000"/>
              </a:lnSpc>
              <a:buFont typeface="Arial" panose="020B0604020202020204" pitchFamily="34" charset="0"/>
              <a:buChar char="•"/>
            </a:pPr>
            <a:r>
              <a:rPr lang="es-CO" sz="2000" b="1" dirty="0">
                <a:latin typeface="Century Gothic" panose="020B0502020202020204" pitchFamily="34" charset="0"/>
              </a:rPr>
              <a:t>Optimización Técnica</a:t>
            </a:r>
            <a:endParaRPr lang="es-CO" sz="2000" dirty="0">
              <a:latin typeface="Century Gothic" panose="020B0502020202020204" pitchFamily="34" charset="0"/>
            </a:endParaRPr>
          </a:p>
          <a:p>
            <a:pPr marL="285750" indent="-285750" algn="just">
              <a:lnSpc>
                <a:spcPct val="150000"/>
              </a:lnSpc>
              <a:buFont typeface="Arial" panose="020B0604020202020204" pitchFamily="34" charset="0"/>
              <a:buChar char="•"/>
            </a:pPr>
            <a:r>
              <a:rPr lang="es-CO" sz="2000" b="1" dirty="0">
                <a:latin typeface="Century Gothic" panose="020B0502020202020204" pitchFamily="34" charset="0"/>
              </a:rPr>
              <a:t>Resultado Final</a:t>
            </a:r>
            <a:endParaRPr lang="es-CO" sz="2000" dirty="0">
              <a:latin typeface="Century Gothic" panose="020B0502020202020204" pitchFamily="34" charset="0"/>
            </a:endParaRPr>
          </a:p>
        </p:txBody>
      </p:sp>
      <p:pic>
        <p:nvPicPr>
          <p:cNvPr id="8" name="Imagen 7" descr="Interfaz de usuario gráfica, Aplicación, Sitio web&#10;&#10;Descripción generada automáticamente">
            <a:extLst>
              <a:ext uri="{FF2B5EF4-FFF2-40B4-BE49-F238E27FC236}">
                <a16:creationId xmlns:a16="http://schemas.microsoft.com/office/drawing/2014/main" id="{6291E833-79FF-13EF-D71C-EAA03F823616}"/>
              </a:ext>
            </a:extLst>
          </p:cNvPr>
          <p:cNvPicPr>
            <a:picLocks noChangeAspect="1"/>
          </p:cNvPicPr>
          <p:nvPr/>
        </p:nvPicPr>
        <p:blipFill>
          <a:blip r:embed="rId2"/>
          <a:stretch>
            <a:fillRect/>
          </a:stretch>
        </p:blipFill>
        <p:spPr>
          <a:xfrm>
            <a:off x="5751781" y="2728895"/>
            <a:ext cx="5612130" cy="2822575"/>
          </a:xfrm>
          <a:prstGeom prst="rect">
            <a:avLst/>
          </a:prstGeom>
        </p:spPr>
      </p:pic>
      <p:sp>
        <p:nvSpPr>
          <p:cNvPr id="9" name="CuadroTexto 8">
            <a:extLst>
              <a:ext uri="{FF2B5EF4-FFF2-40B4-BE49-F238E27FC236}">
                <a16:creationId xmlns:a16="http://schemas.microsoft.com/office/drawing/2014/main" id="{2FCAC055-5E4E-9677-2B43-A1BBE66E1779}"/>
              </a:ext>
            </a:extLst>
          </p:cNvPr>
          <p:cNvSpPr txBox="1"/>
          <p:nvPr/>
        </p:nvSpPr>
        <p:spPr>
          <a:xfrm>
            <a:off x="5751781" y="5551470"/>
            <a:ext cx="2611154" cy="276999"/>
          </a:xfrm>
          <a:prstGeom prst="rect">
            <a:avLst/>
          </a:prstGeom>
          <a:noFill/>
        </p:spPr>
        <p:txBody>
          <a:bodyPr wrap="square" rtlCol="0">
            <a:spAutoFit/>
          </a:bodyPr>
          <a:lstStyle/>
          <a:p>
            <a:r>
              <a:rPr lang="es-ES_tradnl" sz="1200" dirty="0">
                <a:latin typeface="Century Gothic" panose="020B0502020202020204" pitchFamily="34" charset="0"/>
              </a:rPr>
              <a:t>Fuente: Elaboración propia</a:t>
            </a:r>
          </a:p>
        </p:txBody>
      </p:sp>
    </p:spTree>
    <p:extLst>
      <p:ext uri="{BB962C8B-B14F-4D97-AF65-F5344CB8AC3E}">
        <p14:creationId xmlns:p14="http://schemas.microsoft.com/office/powerpoint/2010/main" val="6815405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CONCLUSIONES​​​</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CuadroTexto 6">
            <a:extLst>
              <a:ext uri="{FF2B5EF4-FFF2-40B4-BE49-F238E27FC236}">
                <a16:creationId xmlns:a16="http://schemas.microsoft.com/office/drawing/2014/main" id="{DDFCC597-3693-CE89-1AF6-E2219F022B59}"/>
              </a:ext>
            </a:extLst>
          </p:cNvPr>
          <p:cNvSpPr txBox="1"/>
          <p:nvPr/>
        </p:nvSpPr>
        <p:spPr>
          <a:xfrm>
            <a:off x="3048000" y="3246643"/>
            <a:ext cx="6096000" cy="369332"/>
          </a:xfrm>
          <a:prstGeom prst="rect">
            <a:avLst/>
          </a:prstGeom>
          <a:noFill/>
        </p:spPr>
        <p:txBody>
          <a:bodyPr wrap="square">
            <a:spAutoFit/>
          </a:bodyPr>
          <a:lstStyle/>
          <a:p>
            <a:r>
              <a:rPr lang="es-CO" dirty="0"/>
              <a:t> </a:t>
            </a:r>
          </a:p>
        </p:txBody>
      </p:sp>
      <p:sp>
        <p:nvSpPr>
          <p:cNvPr id="8" name="CuadroTexto 7">
            <a:extLst>
              <a:ext uri="{FF2B5EF4-FFF2-40B4-BE49-F238E27FC236}">
                <a16:creationId xmlns:a16="http://schemas.microsoft.com/office/drawing/2014/main" id="{0055E551-553F-44B7-EBF8-CCFFAB23D812}"/>
              </a:ext>
            </a:extLst>
          </p:cNvPr>
          <p:cNvSpPr txBox="1"/>
          <p:nvPr/>
        </p:nvSpPr>
        <p:spPr>
          <a:xfrm>
            <a:off x="1244930" y="1496382"/>
            <a:ext cx="9145980" cy="4477444"/>
          </a:xfrm>
          <a:prstGeom prst="rect">
            <a:avLst/>
          </a:prstGeom>
          <a:noFill/>
        </p:spPr>
        <p:txBody>
          <a:bodyPr wrap="square">
            <a:spAutoFit/>
          </a:bodyPr>
          <a:lstStyle/>
          <a:p>
            <a:pPr algn="just">
              <a:lnSpc>
                <a:spcPct val="150000"/>
              </a:lnSpc>
            </a:pPr>
            <a:r>
              <a:rPr lang="es-CO" sz="1600" dirty="0">
                <a:latin typeface="Century Gothic" panose="020B0502020202020204" pitchFamily="34" charset="0"/>
              </a:rPr>
              <a:t>El proyecto "Salvemos" ha demostrado ser una solución efectiva para abordar la problemática del abandono y maltrato de animales de compañía en Medellín, logrando cumplir con los objetivos planteados. Se identificaron claramente las necesidades y preferencias de los usuarios, lo que guio el diseño de una interfaz gráfica intuitiva y atractiva, y permitió desarrollar contenidos educativos que promueven el bienestar animal y la adopción responsable. La implementación de funcionalidades de interacción y colaboración dentro de la aplicación web, junto con el desarrollo del código fuente basado en tecnologías robustas, facilitó una experiencia de usuario fluida y eficiente. Además, la optimización de los elementos técnicos de la aplicación aseguró su sostenibilidad y escalabilidad. En conjunto, estos logros contribuyeron significativamente a fomentar la adopción responsable de perros y gatos, educando y sensibilizando a la comunidad, y mejorando el bienestar animal en Medellín.</a:t>
            </a:r>
          </a:p>
        </p:txBody>
      </p:sp>
    </p:spTree>
    <p:extLst>
      <p:ext uri="{BB962C8B-B14F-4D97-AF65-F5344CB8AC3E}">
        <p14:creationId xmlns:p14="http://schemas.microsoft.com/office/powerpoint/2010/main" val="27026243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TRABAJO FUTURO​​​</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CuadroTexto 6">
            <a:extLst>
              <a:ext uri="{FF2B5EF4-FFF2-40B4-BE49-F238E27FC236}">
                <a16:creationId xmlns:a16="http://schemas.microsoft.com/office/drawing/2014/main" id="{DDFCC597-3693-CE89-1AF6-E2219F022B59}"/>
              </a:ext>
            </a:extLst>
          </p:cNvPr>
          <p:cNvSpPr txBox="1"/>
          <p:nvPr/>
        </p:nvSpPr>
        <p:spPr>
          <a:xfrm>
            <a:off x="3048000" y="3246643"/>
            <a:ext cx="6096000" cy="369332"/>
          </a:xfrm>
          <a:prstGeom prst="rect">
            <a:avLst/>
          </a:prstGeom>
          <a:noFill/>
        </p:spPr>
        <p:txBody>
          <a:bodyPr wrap="square">
            <a:spAutoFit/>
          </a:bodyPr>
          <a:lstStyle/>
          <a:p>
            <a:r>
              <a:rPr lang="es-CO" dirty="0"/>
              <a:t> </a:t>
            </a:r>
          </a:p>
        </p:txBody>
      </p:sp>
      <p:sp>
        <p:nvSpPr>
          <p:cNvPr id="6" name="CuadroTexto 5">
            <a:extLst>
              <a:ext uri="{FF2B5EF4-FFF2-40B4-BE49-F238E27FC236}">
                <a16:creationId xmlns:a16="http://schemas.microsoft.com/office/drawing/2014/main" id="{D654E489-12A7-62B4-4F95-C8B4459BAD54}"/>
              </a:ext>
            </a:extLst>
          </p:cNvPr>
          <p:cNvSpPr txBox="1"/>
          <p:nvPr/>
        </p:nvSpPr>
        <p:spPr>
          <a:xfrm>
            <a:off x="754082" y="1353817"/>
            <a:ext cx="10456224" cy="4524315"/>
          </a:xfrm>
          <a:prstGeom prst="rect">
            <a:avLst/>
          </a:prstGeom>
          <a:noFill/>
        </p:spPr>
        <p:txBody>
          <a:bodyPr wrap="square">
            <a:spAutoFit/>
          </a:bodyPr>
          <a:lstStyle/>
          <a:p>
            <a:pPr marL="285750" indent="-285750" algn="just">
              <a:buFont typeface="Arial" panose="020B0604020202020204" pitchFamily="34" charset="0"/>
              <a:buChar char="•"/>
            </a:pPr>
            <a:r>
              <a:rPr lang="es-CO" sz="1600" b="1" dirty="0">
                <a:latin typeface="Century Gothic" panose="020B0502020202020204" pitchFamily="34" charset="0"/>
              </a:rPr>
              <a:t>Ampliación Geográfica  </a:t>
            </a:r>
          </a:p>
          <a:p>
            <a:pPr marL="742950" lvl="1" indent="-285750" algn="just">
              <a:buFont typeface="Arial" panose="020B0604020202020204" pitchFamily="34" charset="0"/>
              <a:buChar char="•"/>
            </a:pPr>
            <a:r>
              <a:rPr lang="es-CO" sz="1600" dirty="0">
                <a:latin typeface="Century Gothic" panose="020B0502020202020204" pitchFamily="34" charset="0"/>
              </a:rPr>
              <a:t>Extender la cobertura de la aplicación a otros municipios y regiones.  </a:t>
            </a:r>
          </a:p>
          <a:p>
            <a:pPr marL="742950" lvl="1" indent="-285750" algn="just">
              <a:buFont typeface="Arial" panose="020B0604020202020204" pitchFamily="34" charset="0"/>
              <a:buChar char="•"/>
            </a:pPr>
            <a:r>
              <a:rPr lang="es-CO" sz="1600" dirty="0">
                <a:latin typeface="Century Gothic" panose="020B0502020202020204" pitchFamily="34" charset="0"/>
              </a:rPr>
              <a:t>Facilitar colaboraciones con más organizaciones de rescate y refugios.  </a:t>
            </a:r>
          </a:p>
          <a:p>
            <a:pPr marL="285750" indent="-285750" algn="just">
              <a:buFont typeface="Arial" panose="020B0604020202020204" pitchFamily="34" charset="0"/>
              <a:buChar char="•"/>
            </a:pPr>
            <a:r>
              <a:rPr lang="es-CO" sz="1600" b="1" dirty="0">
                <a:latin typeface="Century Gothic" panose="020B0502020202020204" pitchFamily="34" charset="0"/>
              </a:rPr>
              <a:t>Integración de IA y Aprendizaje Automático  </a:t>
            </a:r>
          </a:p>
          <a:p>
            <a:pPr marL="742950" lvl="1" indent="-285750" algn="just">
              <a:buFont typeface="Arial" panose="020B0604020202020204" pitchFamily="34" charset="0"/>
              <a:buChar char="•"/>
            </a:pPr>
            <a:r>
              <a:rPr lang="es-CO" sz="1600" dirty="0">
                <a:latin typeface="Century Gothic" panose="020B0502020202020204" pitchFamily="34" charset="0"/>
              </a:rPr>
              <a:t>Mejorar la personalización y eficiencia mediante algoritmos de recomendación.  </a:t>
            </a:r>
          </a:p>
          <a:p>
            <a:pPr marL="742950" lvl="1" indent="-285750" algn="just">
              <a:buFont typeface="Arial" panose="020B0604020202020204" pitchFamily="34" charset="0"/>
              <a:buChar char="•"/>
            </a:pPr>
            <a:r>
              <a:rPr lang="es-CO" sz="1600" dirty="0">
                <a:latin typeface="Century Gothic" panose="020B0502020202020204" pitchFamily="34" charset="0"/>
              </a:rPr>
              <a:t>Identificar patrones y predecir tendencias en abandono y adopción de animales.  </a:t>
            </a:r>
          </a:p>
          <a:p>
            <a:pPr marL="285750" indent="-285750" algn="just">
              <a:buFont typeface="Arial" panose="020B0604020202020204" pitchFamily="34" charset="0"/>
              <a:buChar char="•"/>
            </a:pPr>
            <a:r>
              <a:rPr lang="es-CO" sz="1600" b="1" dirty="0">
                <a:latin typeface="Century Gothic" panose="020B0502020202020204" pitchFamily="34" charset="0"/>
              </a:rPr>
              <a:t>Desarrollo de Aplicaciones Móviles Nativas  </a:t>
            </a:r>
          </a:p>
          <a:p>
            <a:pPr marL="742950" lvl="1" indent="-285750" algn="just">
              <a:buFont typeface="Arial" panose="020B0604020202020204" pitchFamily="34" charset="0"/>
              <a:buChar char="•"/>
            </a:pPr>
            <a:r>
              <a:rPr lang="es-CO" sz="1600" dirty="0">
                <a:latin typeface="Century Gothic" panose="020B0502020202020204" pitchFamily="34" charset="0"/>
              </a:rPr>
              <a:t>Crear versiones nativas para iOS y Android.  </a:t>
            </a:r>
          </a:p>
          <a:p>
            <a:pPr marL="742950" lvl="1" indent="-285750" algn="just">
              <a:buFont typeface="Arial" panose="020B0604020202020204" pitchFamily="34" charset="0"/>
              <a:buChar char="•"/>
            </a:pPr>
            <a:r>
              <a:rPr lang="es-CO" sz="1600" dirty="0">
                <a:latin typeface="Century Gothic" panose="020B0502020202020204" pitchFamily="34" charset="0"/>
              </a:rPr>
              <a:t>Mejorar la experiencia de usuario con notificaciones </a:t>
            </a:r>
            <a:r>
              <a:rPr lang="es-CO" sz="1600" dirty="0" err="1">
                <a:latin typeface="Century Gothic" panose="020B0502020202020204" pitchFamily="34" charset="0"/>
              </a:rPr>
              <a:t>push</a:t>
            </a:r>
            <a:r>
              <a:rPr lang="es-CO" sz="1600" dirty="0">
                <a:latin typeface="Century Gothic" panose="020B0502020202020204" pitchFamily="34" charset="0"/>
              </a:rPr>
              <a:t> y acceso offline. </a:t>
            </a:r>
          </a:p>
          <a:p>
            <a:pPr marL="285750" indent="-285750" algn="just">
              <a:buFont typeface="Arial" panose="020B0604020202020204" pitchFamily="34" charset="0"/>
              <a:buChar char="•"/>
            </a:pPr>
            <a:r>
              <a:rPr lang="es-CO" sz="1600" b="1" dirty="0">
                <a:latin typeface="Century Gothic" panose="020B0502020202020204" pitchFamily="34" charset="0"/>
              </a:rPr>
              <a:t>Implementación de Seguimiento Post-Adopción  </a:t>
            </a:r>
          </a:p>
          <a:p>
            <a:pPr marL="742950" lvl="1" indent="-285750" algn="just">
              <a:buFont typeface="Arial" panose="020B0604020202020204" pitchFamily="34" charset="0"/>
              <a:buChar char="•"/>
            </a:pPr>
            <a:r>
              <a:rPr lang="es-CO" sz="1600" dirty="0">
                <a:latin typeface="Century Gothic" panose="020B0502020202020204" pitchFamily="34" charset="0"/>
              </a:rPr>
              <a:t>Incluir recordatorios de visitas veterinarias y actualizaciones de vacunas.  </a:t>
            </a:r>
          </a:p>
          <a:p>
            <a:pPr marL="742950" lvl="1" indent="-285750" algn="just">
              <a:buFont typeface="Arial" panose="020B0604020202020204" pitchFamily="34" charset="0"/>
              <a:buChar char="•"/>
            </a:pPr>
            <a:r>
              <a:rPr lang="es-CO" sz="1600" dirty="0">
                <a:latin typeface="Century Gothic" panose="020B0502020202020204" pitchFamily="34" charset="0"/>
              </a:rPr>
              <a:t>Monitorear el bienestar de los animales adoptados.  </a:t>
            </a:r>
          </a:p>
          <a:p>
            <a:pPr marL="285750" indent="-285750" algn="just">
              <a:buFont typeface="Arial" panose="020B0604020202020204" pitchFamily="34" charset="0"/>
              <a:buChar char="•"/>
            </a:pPr>
            <a:r>
              <a:rPr lang="es-CO" sz="1600" b="1" dirty="0">
                <a:latin typeface="Century Gothic" panose="020B0502020202020204" pitchFamily="34" charset="0"/>
              </a:rPr>
              <a:t>Colaboraciones Académicas y de Investigación  </a:t>
            </a:r>
          </a:p>
          <a:p>
            <a:pPr marL="742950" lvl="1" indent="-285750" algn="just">
              <a:buFont typeface="Arial" panose="020B0604020202020204" pitchFamily="34" charset="0"/>
              <a:buChar char="•"/>
            </a:pPr>
            <a:r>
              <a:rPr lang="es-CO" sz="1600" dirty="0">
                <a:latin typeface="Century Gothic" panose="020B0502020202020204" pitchFamily="34" charset="0"/>
              </a:rPr>
              <a:t>Realizar estudios continuos sobre el impacto de la adopción responsable.  </a:t>
            </a:r>
          </a:p>
          <a:p>
            <a:pPr marL="742950" lvl="1" indent="-285750" algn="just">
              <a:buFont typeface="Arial" panose="020B0604020202020204" pitchFamily="34" charset="0"/>
              <a:buChar char="•"/>
            </a:pPr>
            <a:r>
              <a:rPr lang="es-CO" sz="1600" dirty="0">
                <a:latin typeface="Century Gothic" panose="020B0502020202020204" pitchFamily="34" charset="0"/>
              </a:rPr>
              <a:t>Utilizar datos para mejorar la aplicación y desarrollar nuevas estrategias.  </a:t>
            </a:r>
          </a:p>
          <a:p>
            <a:pPr marL="285750" indent="-285750" algn="just">
              <a:buFont typeface="Arial" panose="020B0604020202020204" pitchFamily="34" charset="0"/>
              <a:buChar char="•"/>
            </a:pPr>
            <a:r>
              <a:rPr lang="es-CO" sz="1600" b="1" dirty="0">
                <a:latin typeface="Century Gothic" panose="020B0502020202020204" pitchFamily="34" charset="0"/>
              </a:rPr>
              <a:t>Campañas Continuas de Sensibilización y Educación  </a:t>
            </a:r>
          </a:p>
          <a:p>
            <a:pPr marL="742950" lvl="1" indent="-285750" algn="just">
              <a:buFont typeface="Arial" panose="020B0604020202020204" pitchFamily="34" charset="0"/>
              <a:buChar char="•"/>
            </a:pPr>
            <a:r>
              <a:rPr lang="es-CO" sz="1600" dirty="0">
                <a:latin typeface="Century Gothic" panose="020B0502020202020204" pitchFamily="34" charset="0"/>
              </a:rPr>
              <a:t>Promover la importancia del cuidado responsable y la esterilización.  </a:t>
            </a:r>
          </a:p>
          <a:p>
            <a:pPr marL="742950" lvl="1" indent="-285750" algn="just">
              <a:buFont typeface="Arial" panose="020B0604020202020204" pitchFamily="34" charset="0"/>
              <a:buChar char="•"/>
            </a:pPr>
            <a:r>
              <a:rPr lang="es-CO" sz="1600" dirty="0">
                <a:latin typeface="Century Gothic" panose="020B0502020202020204" pitchFamily="34" charset="0"/>
              </a:rPr>
              <a:t>Colaborar con medios locales y redes sociales para ampliar el alcance.. </a:t>
            </a:r>
          </a:p>
        </p:txBody>
      </p:sp>
    </p:spTree>
    <p:extLst>
      <p:ext uri="{BB962C8B-B14F-4D97-AF65-F5344CB8AC3E}">
        <p14:creationId xmlns:p14="http://schemas.microsoft.com/office/powerpoint/2010/main" val="11603988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REFERENCIAS​​​</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CuadroTexto 6">
            <a:extLst>
              <a:ext uri="{FF2B5EF4-FFF2-40B4-BE49-F238E27FC236}">
                <a16:creationId xmlns:a16="http://schemas.microsoft.com/office/drawing/2014/main" id="{DDFCC597-3693-CE89-1AF6-E2219F022B59}"/>
              </a:ext>
            </a:extLst>
          </p:cNvPr>
          <p:cNvSpPr txBox="1"/>
          <p:nvPr/>
        </p:nvSpPr>
        <p:spPr>
          <a:xfrm>
            <a:off x="3048000" y="3246643"/>
            <a:ext cx="6096000" cy="369332"/>
          </a:xfrm>
          <a:prstGeom prst="rect">
            <a:avLst/>
          </a:prstGeom>
          <a:noFill/>
        </p:spPr>
        <p:txBody>
          <a:bodyPr wrap="square">
            <a:spAutoFit/>
          </a:bodyPr>
          <a:lstStyle/>
          <a:p>
            <a:r>
              <a:rPr lang="es-CO" dirty="0"/>
              <a:t> </a:t>
            </a:r>
          </a:p>
        </p:txBody>
      </p:sp>
      <p:sp>
        <p:nvSpPr>
          <p:cNvPr id="8" name="CuadroTexto 7">
            <a:extLst>
              <a:ext uri="{FF2B5EF4-FFF2-40B4-BE49-F238E27FC236}">
                <a16:creationId xmlns:a16="http://schemas.microsoft.com/office/drawing/2014/main" id="{05F22D87-CB37-580E-E486-AEFE1C32C670}"/>
              </a:ext>
            </a:extLst>
          </p:cNvPr>
          <p:cNvSpPr txBox="1"/>
          <p:nvPr/>
        </p:nvSpPr>
        <p:spPr>
          <a:xfrm>
            <a:off x="780803" y="1387495"/>
            <a:ext cx="10239498" cy="4185761"/>
          </a:xfrm>
          <a:prstGeom prst="rect">
            <a:avLst/>
          </a:prstGeom>
          <a:noFill/>
        </p:spPr>
        <p:txBody>
          <a:bodyPr wrap="square">
            <a:spAutoFit/>
          </a:bodyPr>
          <a:lstStyle/>
          <a:p>
            <a:pPr marL="285750" indent="-285750" algn="just">
              <a:buFont typeface="Arial" panose="020B0604020202020204" pitchFamily="34" charset="0"/>
              <a:buChar char="•"/>
            </a:pPr>
            <a:r>
              <a:rPr lang="es-CO" sz="1400" dirty="0">
                <a:latin typeface="Century Gothic" panose="020B0502020202020204" pitchFamily="34" charset="0"/>
              </a:rPr>
              <a:t>Alcaldía de Medellín. (2020). Informe sobre el bienestar animal en Medellín. </a:t>
            </a:r>
            <a:r>
              <a:rPr lang="es-CO" sz="1400" dirty="0">
                <a:latin typeface="Century Gothic" panose="020B0502020202020204" pitchFamily="34" charset="0"/>
                <a:hlinkClick r:id="rId2"/>
              </a:rPr>
              <a:t>https://www.medellin.gov.co</a:t>
            </a:r>
            <a:endParaRPr lang="es-CO" sz="1400" dirty="0">
              <a:latin typeface="Century Gothic" panose="020B0502020202020204" pitchFamily="34" charset="0"/>
            </a:endParaRPr>
          </a:p>
          <a:p>
            <a:pPr marL="285750" indent="-285750" algn="just">
              <a:buFont typeface="Arial" panose="020B0604020202020204" pitchFamily="34" charset="0"/>
              <a:buChar char="•"/>
            </a:pPr>
            <a:r>
              <a:rPr lang="es-CO" sz="1400" dirty="0">
                <a:latin typeface="Century Gothic" panose="020B0502020202020204" pitchFamily="34" charset="0"/>
              </a:rPr>
              <a:t>Arbeláez, P. (2019). Metodologías ágiles en el desarrollo de software. Editorial Tecnológica.</a:t>
            </a:r>
          </a:p>
          <a:p>
            <a:pPr marL="285750" indent="-285750" algn="just">
              <a:buFont typeface="Arial" panose="020B0604020202020204" pitchFamily="34" charset="0"/>
              <a:buChar char="•"/>
            </a:pPr>
            <a:r>
              <a:rPr lang="es-CO" sz="1400" dirty="0">
                <a:latin typeface="Century Gothic" panose="020B0502020202020204" pitchFamily="34" charset="0"/>
              </a:rPr>
              <a:t>Espinosa Zúñiga, A. (2020). Adaptación de CRISP-DM para el desarrollo de aplicaciones web. </a:t>
            </a:r>
            <a:r>
              <a:rPr lang="es-CO" sz="1400" dirty="0" err="1">
                <a:latin typeface="Century Gothic" panose="020B0502020202020204" pitchFamily="34" charset="0"/>
              </a:rPr>
              <a:t>Journal</a:t>
            </a:r>
            <a:r>
              <a:rPr lang="es-CO" sz="1400" dirty="0">
                <a:latin typeface="Century Gothic" panose="020B0502020202020204" pitchFamily="34" charset="0"/>
              </a:rPr>
              <a:t> </a:t>
            </a:r>
            <a:r>
              <a:rPr lang="es-CO" sz="1400" dirty="0" err="1">
                <a:latin typeface="Century Gothic" panose="020B0502020202020204" pitchFamily="34" charset="0"/>
              </a:rPr>
              <a:t>of</a:t>
            </a:r>
            <a:r>
              <a:rPr lang="es-CO" sz="1400" dirty="0">
                <a:latin typeface="Century Gothic" panose="020B0502020202020204" pitchFamily="34" charset="0"/>
              </a:rPr>
              <a:t> Software </a:t>
            </a:r>
            <a:r>
              <a:rPr lang="es-CO" sz="1400" dirty="0" err="1">
                <a:latin typeface="Century Gothic" panose="020B0502020202020204" pitchFamily="34" charset="0"/>
              </a:rPr>
              <a:t>Engineering</a:t>
            </a:r>
            <a:r>
              <a:rPr lang="es-CO" sz="1400" dirty="0">
                <a:latin typeface="Century Gothic" panose="020B0502020202020204" pitchFamily="34" charset="0"/>
              </a:rPr>
              <a:t>, 15(2), 123-137.</a:t>
            </a:r>
          </a:p>
          <a:p>
            <a:pPr marL="285750" indent="-285750" algn="just">
              <a:buFont typeface="Arial" panose="020B0604020202020204" pitchFamily="34" charset="0"/>
              <a:buChar char="•"/>
            </a:pPr>
            <a:r>
              <a:rPr lang="es-CO" sz="1400" dirty="0">
                <a:latin typeface="Century Gothic" panose="020B0502020202020204" pitchFamily="34" charset="0"/>
              </a:rPr>
              <a:t>Fundación </a:t>
            </a:r>
            <a:r>
              <a:rPr lang="es-CO" sz="1400" dirty="0" err="1">
                <a:latin typeface="Century Gothic" panose="020B0502020202020204" pitchFamily="34" charset="0"/>
              </a:rPr>
              <a:t>Affinity</a:t>
            </a:r>
            <a:r>
              <a:rPr lang="es-CO" sz="1400" dirty="0">
                <a:latin typeface="Century Gothic" panose="020B0502020202020204" pitchFamily="34" charset="0"/>
              </a:rPr>
              <a:t>. (2022). Guía sobre el bienestar animal y la adopción responsable. </a:t>
            </a:r>
            <a:r>
              <a:rPr lang="es-CO" sz="1400" dirty="0">
                <a:latin typeface="Century Gothic" panose="020B0502020202020204" pitchFamily="34" charset="0"/>
                <a:hlinkClick r:id="rId3"/>
              </a:rPr>
              <a:t>https://www.fundacionaffinity.org</a:t>
            </a:r>
            <a:endParaRPr lang="es-CO" sz="1400" dirty="0">
              <a:latin typeface="Century Gothic" panose="020B0502020202020204" pitchFamily="34" charset="0"/>
            </a:endParaRPr>
          </a:p>
          <a:p>
            <a:pPr marL="285750" indent="-285750" algn="just">
              <a:buFont typeface="Arial" panose="020B0604020202020204" pitchFamily="34" charset="0"/>
              <a:buChar char="•"/>
            </a:pPr>
            <a:r>
              <a:rPr lang="es-CO" sz="1400" dirty="0">
                <a:latin typeface="Century Gothic" panose="020B0502020202020204" pitchFamily="34" charset="0"/>
              </a:rPr>
              <a:t>Gironés Roig, J. (2013). Diseño y desarrollo de aplicaciones web. Editorial Académica Española.</a:t>
            </a:r>
          </a:p>
          <a:p>
            <a:pPr marL="285750" indent="-285750" algn="just">
              <a:buFont typeface="Arial" panose="020B0604020202020204" pitchFamily="34" charset="0"/>
              <a:buChar char="•"/>
            </a:pPr>
            <a:r>
              <a:rPr lang="es-CO" sz="1400" dirty="0">
                <a:latin typeface="Century Gothic" panose="020B0502020202020204" pitchFamily="34" charset="0"/>
              </a:rPr>
              <a:t>IBM. (2021). CRISP-DM 1.0: Step-</a:t>
            </a:r>
            <a:r>
              <a:rPr lang="es-CO" sz="1400" dirty="0" err="1">
                <a:latin typeface="Century Gothic" panose="020B0502020202020204" pitchFamily="34" charset="0"/>
              </a:rPr>
              <a:t>by</a:t>
            </a:r>
            <a:r>
              <a:rPr lang="es-CO" sz="1400" dirty="0">
                <a:latin typeface="Century Gothic" panose="020B0502020202020204" pitchFamily="34" charset="0"/>
              </a:rPr>
              <a:t>-step data </a:t>
            </a:r>
            <a:r>
              <a:rPr lang="es-CO" sz="1400" dirty="0" err="1">
                <a:latin typeface="Century Gothic" panose="020B0502020202020204" pitchFamily="34" charset="0"/>
              </a:rPr>
              <a:t>mining</a:t>
            </a:r>
            <a:r>
              <a:rPr lang="es-CO" sz="1400" dirty="0">
                <a:latin typeface="Century Gothic" panose="020B0502020202020204" pitchFamily="34" charset="0"/>
              </a:rPr>
              <a:t> guide. https://</a:t>
            </a:r>
            <a:r>
              <a:rPr lang="es-CO" sz="1400" dirty="0" err="1">
                <a:latin typeface="Century Gothic" panose="020B0502020202020204" pitchFamily="34" charset="0"/>
              </a:rPr>
              <a:t>www.ibm.com</a:t>
            </a:r>
            <a:r>
              <a:rPr lang="es-CO" sz="1400" dirty="0">
                <a:latin typeface="Century Gothic" panose="020B0502020202020204" pitchFamily="34" charset="0"/>
              </a:rPr>
              <a:t>/</a:t>
            </a:r>
            <a:r>
              <a:rPr lang="es-CO" sz="1400" dirty="0" err="1">
                <a:latin typeface="Century Gothic" panose="020B0502020202020204" pitchFamily="34" charset="0"/>
              </a:rPr>
              <a:t>docs</a:t>
            </a:r>
            <a:r>
              <a:rPr lang="es-CO" sz="1400" dirty="0">
                <a:latin typeface="Century Gothic" panose="020B0502020202020204" pitchFamily="34" charset="0"/>
              </a:rPr>
              <a:t>/en/</a:t>
            </a:r>
            <a:r>
              <a:rPr lang="es-CO" sz="1400" dirty="0" err="1">
                <a:latin typeface="Century Gothic" panose="020B0502020202020204" pitchFamily="34" charset="0"/>
              </a:rPr>
              <a:t>iis</a:t>
            </a:r>
            <a:r>
              <a:rPr lang="es-CO" sz="1400" dirty="0">
                <a:latin typeface="Century Gothic" panose="020B0502020202020204" pitchFamily="34" charset="0"/>
              </a:rPr>
              <a:t>/11.7?topic=dm-crisp-10</a:t>
            </a:r>
          </a:p>
          <a:p>
            <a:pPr marL="285750" indent="-285750" algn="just">
              <a:buFont typeface="Arial" panose="020B0604020202020204" pitchFamily="34" charset="0"/>
              <a:buChar char="•"/>
            </a:pPr>
            <a:r>
              <a:rPr lang="es-CO" sz="1400" dirty="0">
                <a:latin typeface="Century Gothic" panose="020B0502020202020204" pitchFamily="34" charset="0"/>
              </a:rPr>
              <a:t>Méndez Melo, A. C., Villafañe Castaño, A., Martínez España, J., &amp; Criollo, J. A. (2019). Aplicación Móvil para Adopción de Mascotas Abandonadas '</a:t>
            </a:r>
            <a:r>
              <a:rPr lang="es-CO" sz="1400" dirty="0" err="1">
                <a:latin typeface="Century Gothic" panose="020B0502020202020204" pitchFamily="34" charset="0"/>
              </a:rPr>
              <a:t>Peluditos.com</a:t>
            </a:r>
            <a:r>
              <a:rPr lang="es-CO" sz="1400" dirty="0">
                <a:latin typeface="Century Gothic" panose="020B0502020202020204" pitchFamily="34" charset="0"/>
              </a:rPr>
              <a:t>'. Revista Colombiana de Computación, 12(3), 45-60.</a:t>
            </a:r>
          </a:p>
          <a:p>
            <a:pPr marL="285750" indent="-285750" algn="just">
              <a:buFont typeface="Arial" panose="020B0604020202020204" pitchFamily="34" charset="0"/>
              <a:buChar char="•"/>
            </a:pPr>
            <a:r>
              <a:rPr lang="es-CO" sz="1400" dirty="0">
                <a:latin typeface="Century Gothic" panose="020B0502020202020204" pitchFamily="34" charset="0"/>
              </a:rPr>
              <a:t>Pimienta Gómez, J. C., Niño Carvajal, G. A., Riscanevo Cotrina, R., &amp; Vanegas Patiño, J. F. (2021). Aplicativo web para el apoyo de fundaciones en los procesos de adopción animal en la ciudad de Bogotá. Revista de Tecnología e Innovación, 8(4), 100-115.</a:t>
            </a:r>
          </a:p>
          <a:p>
            <a:pPr marL="285750" indent="-285750" algn="just">
              <a:buFont typeface="Arial" panose="020B0604020202020204" pitchFamily="34" charset="0"/>
              <a:buChar char="•"/>
            </a:pPr>
            <a:r>
              <a:rPr lang="es-CO" sz="1400" dirty="0">
                <a:latin typeface="Century Gothic" panose="020B0502020202020204" pitchFamily="34" charset="0"/>
              </a:rPr>
              <a:t>Ortiz Díaz, C. Y., &amp; Díaz Moreno, B. G. (2021). Desarrollo de una Aplicación Web Basado en un Enfoque de Procesos de Adopción, Donación, Esterilización para Mejorar la Calidad de Vida de los Animales Domésticos en la Zona Alto Magdalena. Revista de Ciencias Aplicadas, 10(2), 88-104.</a:t>
            </a:r>
          </a:p>
          <a:p>
            <a:pPr marL="285750" indent="-285750" algn="just">
              <a:buFont typeface="Arial" panose="020B0604020202020204" pitchFamily="34" charset="0"/>
              <a:buChar char="•"/>
            </a:pPr>
            <a:r>
              <a:rPr lang="es-CO" sz="1400" dirty="0">
                <a:latin typeface="Century Gothic" panose="020B0502020202020204" pitchFamily="34" charset="0"/>
              </a:rPr>
              <a:t>Borja Machín Morera. (2022). Desarrollo de una aplicación web para adoptar perros y gatos. Revista Internacional de Innovación Tecnológica, 14(1), 30-47.</a:t>
            </a:r>
          </a:p>
        </p:txBody>
      </p:sp>
    </p:spTree>
    <p:extLst>
      <p:ext uri="{BB962C8B-B14F-4D97-AF65-F5344CB8AC3E}">
        <p14:creationId xmlns:p14="http://schemas.microsoft.com/office/powerpoint/2010/main" val="31919729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9078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73288" y="442545"/>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DEFINICIÓN DEL PROBLEMA</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graphicFrame>
        <p:nvGraphicFramePr>
          <p:cNvPr id="8" name="Tabla 7">
            <a:extLst>
              <a:ext uri="{FF2B5EF4-FFF2-40B4-BE49-F238E27FC236}">
                <a16:creationId xmlns:a16="http://schemas.microsoft.com/office/drawing/2014/main" id="{E53032F8-B131-4075-602B-C563613992E2}"/>
              </a:ext>
            </a:extLst>
          </p:cNvPr>
          <p:cNvGraphicFramePr>
            <a:graphicFrameLocks noGrp="1"/>
          </p:cNvGraphicFramePr>
          <p:nvPr>
            <p:extLst>
              <p:ext uri="{D42A27DB-BD31-4B8C-83A1-F6EECF244321}">
                <p14:modId xmlns:p14="http://schemas.microsoft.com/office/powerpoint/2010/main" val="2805096635"/>
              </p:ext>
            </p:extLst>
          </p:nvPr>
        </p:nvGraphicFramePr>
        <p:xfrm>
          <a:off x="3435394" y="1133744"/>
          <a:ext cx="5043588" cy="1485900"/>
        </p:xfrm>
        <a:graphic>
          <a:graphicData uri="http://schemas.openxmlformats.org/drawingml/2006/table">
            <a:tbl>
              <a:tblPr>
                <a:tableStyleId>{5940675A-B579-460E-94D1-54222C63F5DA}</a:tableStyleId>
              </a:tblPr>
              <a:tblGrid>
                <a:gridCol w="2521794">
                  <a:extLst>
                    <a:ext uri="{9D8B030D-6E8A-4147-A177-3AD203B41FA5}">
                      <a16:colId xmlns:a16="http://schemas.microsoft.com/office/drawing/2014/main" val="2308966594"/>
                    </a:ext>
                  </a:extLst>
                </a:gridCol>
                <a:gridCol w="2521794">
                  <a:extLst>
                    <a:ext uri="{9D8B030D-6E8A-4147-A177-3AD203B41FA5}">
                      <a16:colId xmlns:a16="http://schemas.microsoft.com/office/drawing/2014/main" val="3309944951"/>
                    </a:ext>
                  </a:extLst>
                </a:gridCol>
              </a:tblGrid>
              <a:tr h="226302">
                <a:tc>
                  <a:txBody>
                    <a:bodyPr/>
                    <a:lstStyle/>
                    <a:p>
                      <a:r>
                        <a:rPr lang="es-CO" sz="1050">
                          <a:latin typeface="Century Gothic" panose="020B0502020202020204" pitchFamily="34" charset="0"/>
                        </a:rPr>
                        <a:t>Problema</a:t>
                      </a:r>
                    </a:p>
                  </a:txBody>
                  <a:tcPr anchor="ctr"/>
                </a:tc>
                <a:tc>
                  <a:txBody>
                    <a:bodyPr/>
                    <a:lstStyle/>
                    <a:p>
                      <a:r>
                        <a:rPr lang="es-CO" sz="1050" dirty="0">
                          <a:latin typeface="Century Gothic" panose="020B0502020202020204" pitchFamily="34" charset="0"/>
                        </a:rPr>
                        <a:t>Consecuencias</a:t>
                      </a:r>
                    </a:p>
                  </a:txBody>
                  <a:tcPr anchor="ctr"/>
                </a:tc>
                <a:extLst>
                  <a:ext uri="{0D108BD9-81ED-4DB2-BD59-A6C34878D82A}">
                    <a16:rowId xmlns:a16="http://schemas.microsoft.com/office/drawing/2014/main" val="2179950872"/>
                  </a:ext>
                </a:extLst>
              </a:tr>
              <a:tr h="377170">
                <a:tc>
                  <a:txBody>
                    <a:bodyPr/>
                    <a:lstStyle/>
                    <a:p>
                      <a:r>
                        <a:rPr lang="es-CO" sz="1050">
                          <a:latin typeface="Century Gothic" panose="020B0502020202020204" pitchFamily="34" charset="0"/>
                        </a:rPr>
                        <a:t>Abandono y maltrato animal</a:t>
                      </a:r>
                    </a:p>
                  </a:txBody>
                  <a:tcPr anchor="ctr"/>
                </a:tc>
                <a:tc>
                  <a:txBody>
                    <a:bodyPr/>
                    <a:lstStyle/>
                    <a:p>
                      <a:r>
                        <a:rPr lang="es-CO" sz="1050" dirty="0">
                          <a:latin typeface="Century Gothic" panose="020B0502020202020204" pitchFamily="34" charset="0"/>
                        </a:rPr>
                        <a:t>Afecta el bienestar de perros sin hogar y el equilibrio comunitario</a:t>
                      </a:r>
                    </a:p>
                  </a:txBody>
                  <a:tcPr anchor="ctr"/>
                </a:tc>
                <a:extLst>
                  <a:ext uri="{0D108BD9-81ED-4DB2-BD59-A6C34878D82A}">
                    <a16:rowId xmlns:a16="http://schemas.microsoft.com/office/drawing/2014/main" val="4075229438"/>
                  </a:ext>
                </a:extLst>
              </a:tr>
              <a:tr h="377170">
                <a:tc>
                  <a:txBody>
                    <a:bodyPr/>
                    <a:lstStyle/>
                    <a:p>
                      <a:r>
                        <a:rPr lang="es-CO" sz="1050">
                          <a:latin typeface="Century Gothic" panose="020B0502020202020204" pitchFamily="34" charset="0"/>
                        </a:rPr>
                        <a:t>Animales abandonados en calles y parques</a:t>
                      </a:r>
                    </a:p>
                  </a:txBody>
                  <a:tcPr anchor="ctr"/>
                </a:tc>
                <a:tc>
                  <a:txBody>
                    <a:bodyPr/>
                    <a:lstStyle/>
                    <a:p>
                      <a:r>
                        <a:rPr lang="es-CO" sz="1050">
                          <a:latin typeface="Century Gothic" panose="020B0502020202020204" pitchFamily="34" charset="0"/>
                        </a:rPr>
                        <a:t>Refleja falta de responsabilidad y conciencia en cuidado animal</a:t>
                      </a:r>
                    </a:p>
                  </a:txBody>
                  <a:tcPr anchor="ctr"/>
                </a:tc>
                <a:extLst>
                  <a:ext uri="{0D108BD9-81ED-4DB2-BD59-A6C34878D82A}">
                    <a16:rowId xmlns:a16="http://schemas.microsoft.com/office/drawing/2014/main" val="377583231"/>
                  </a:ext>
                </a:extLst>
              </a:tr>
              <a:tr h="377170">
                <a:tc>
                  <a:txBody>
                    <a:bodyPr/>
                    <a:lstStyle/>
                    <a:p>
                      <a:endParaRPr lang="es-CO" sz="1050" dirty="0">
                        <a:latin typeface="Century Gothic" panose="020B0502020202020204" pitchFamily="34" charset="0"/>
                      </a:endParaRPr>
                    </a:p>
                  </a:txBody>
                  <a:tcPr anchor="ctr"/>
                </a:tc>
                <a:tc>
                  <a:txBody>
                    <a:bodyPr/>
                    <a:lstStyle/>
                    <a:p>
                      <a:r>
                        <a:rPr lang="es-CO" sz="1050" dirty="0">
                          <a:latin typeface="Century Gothic" panose="020B0502020202020204" pitchFamily="34" charset="0"/>
                        </a:rPr>
                        <a:t>Riesgos para la salud pública y la seguridad</a:t>
                      </a:r>
                    </a:p>
                  </a:txBody>
                  <a:tcPr anchor="ctr"/>
                </a:tc>
                <a:extLst>
                  <a:ext uri="{0D108BD9-81ED-4DB2-BD59-A6C34878D82A}">
                    <a16:rowId xmlns:a16="http://schemas.microsoft.com/office/drawing/2014/main" val="372176851"/>
                  </a:ext>
                </a:extLst>
              </a:tr>
            </a:tbl>
          </a:graphicData>
        </a:graphic>
      </p:graphicFrame>
      <p:pic>
        <p:nvPicPr>
          <p:cNvPr id="9" name="Imagen 8">
            <a:extLst>
              <a:ext uri="{FF2B5EF4-FFF2-40B4-BE49-F238E27FC236}">
                <a16:creationId xmlns:a16="http://schemas.microsoft.com/office/drawing/2014/main" id="{1FC87282-2C47-A824-4952-F9791E2566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288" y="2561203"/>
            <a:ext cx="11962262" cy="3269642"/>
          </a:xfrm>
          <a:prstGeom prst="rect">
            <a:avLst/>
          </a:prstGeom>
        </p:spPr>
      </p:pic>
    </p:spTree>
    <p:extLst>
      <p:ext uri="{BB962C8B-B14F-4D97-AF65-F5344CB8AC3E}">
        <p14:creationId xmlns:p14="http://schemas.microsoft.com/office/powerpoint/2010/main" val="492714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JUSTIFICACIÓN​</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994800BD-A9F0-004B-ED19-D514BCA310CD}"/>
              </a:ext>
            </a:extLst>
          </p:cNvPr>
          <p:cNvSpPr txBox="1"/>
          <p:nvPr/>
        </p:nvSpPr>
        <p:spPr>
          <a:xfrm>
            <a:off x="1113182" y="1422481"/>
            <a:ext cx="10037748" cy="4801314"/>
          </a:xfrm>
          <a:prstGeom prst="rect">
            <a:avLst/>
          </a:prstGeom>
          <a:noFill/>
        </p:spPr>
        <p:txBody>
          <a:bodyPr wrap="square" rtlCol="0">
            <a:spAutoFit/>
          </a:bodyPr>
          <a:lstStyle/>
          <a:p>
            <a:pPr algn="just"/>
            <a:r>
              <a:rPr lang="es-CO" b="1" dirty="0">
                <a:latin typeface="Century Gothic" panose="020B0502020202020204" pitchFamily="34" charset="0"/>
              </a:rPr>
              <a:t>¿Qué?</a:t>
            </a:r>
            <a:endParaRPr lang="es-CO" dirty="0">
              <a:latin typeface="Century Gothic" panose="020B0502020202020204" pitchFamily="34" charset="0"/>
            </a:endParaRPr>
          </a:p>
          <a:p>
            <a:pPr algn="just"/>
            <a:r>
              <a:rPr lang="es-CO" dirty="0">
                <a:latin typeface="Century Gothic" panose="020B0502020202020204" pitchFamily="34" charset="0"/>
              </a:rPr>
              <a:t>Desarrollo de una aplicación web para facilitar la adopción responsable de perros y gatos en Medellín.</a:t>
            </a:r>
          </a:p>
          <a:p>
            <a:pPr algn="just"/>
            <a:r>
              <a:rPr lang="es-CO" b="1" dirty="0">
                <a:latin typeface="Century Gothic" panose="020B0502020202020204" pitchFamily="34" charset="0"/>
              </a:rPr>
              <a:t>¿Para Qué?</a:t>
            </a:r>
            <a:endParaRPr lang="es-CO" dirty="0">
              <a:latin typeface="Century Gothic" panose="020B0502020202020204" pitchFamily="34" charset="0"/>
            </a:endParaRPr>
          </a:p>
          <a:p>
            <a:pPr algn="just"/>
            <a:r>
              <a:rPr lang="es-CO" b="1" dirty="0">
                <a:latin typeface="Century Gothic" panose="020B0502020202020204" pitchFamily="34" charset="0"/>
              </a:rPr>
              <a:t>Abordar la problemática del abandono y maltrato animal.</a:t>
            </a:r>
            <a:endParaRPr lang="es-CO" dirty="0">
              <a:latin typeface="Century Gothic" panose="020B0502020202020204" pitchFamily="34" charset="0"/>
            </a:endParaRPr>
          </a:p>
          <a:p>
            <a:pPr lvl="1" algn="just"/>
            <a:r>
              <a:rPr lang="es-CO" dirty="0">
                <a:latin typeface="Century Gothic" panose="020B0502020202020204" pitchFamily="34" charset="0"/>
              </a:rPr>
              <a:t>Mejorar el bienestar de los animales.</a:t>
            </a:r>
          </a:p>
          <a:p>
            <a:pPr lvl="1" algn="just"/>
            <a:r>
              <a:rPr lang="es-CO" dirty="0">
                <a:latin typeface="Century Gothic" panose="020B0502020202020204" pitchFamily="34" charset="0"/>
              </a:rPr>
              <a:t>Reducir riesgos para la salud pública y la seguridad.</a:t>
            </a:r>
          </a:p>
          <a:p>
            <a:pPr algn="just"/>
            <a:r>
              <a:rPr lang="es-CO" b="1" dirty="0">
                <a:latin typeface="Century Gothic" panose="020B0502020202020204" pitchFamily="34" charset="0"/>
              </a:rPr>
              <a:t>Promover una cultura de adopción responsable.</a:t>
            </a:r>
            <a:endParaRPr lang="es-CO" dirty="0">
              <a:latin typeface="Century Gothic" panose="020B0502020202020204" pitchFamily="34" charset="0"/>
            </a:endParaRPr>
          </a:p>
          <a:p>
            <a:pPr lvl="1" algn="just"/>
            <a:r>
              <a:rPr lang="es-CO" dirty="0">
                <a:latin typeface="Century Gothic" panose="020B0502020202020204" pitchFamily="34" charset="0"/>
              </a:rPr>
              <a:t>Fomentar la educación sobre el cuidado adecuado de las mascotas.</a:t>
            </a:r>
          </a:p>
          <a:p>
            <a:pPr algn="just"/>
            <a:r>
              <a:rPr lang="es-CO" b="1" dirty="0">
                <a:latin typeface="Century Gothic" panose="020B0502020202020204" pitchFamily="34" charset="0"/>
              </a:rPr>
              <a:t>¿Cómo?</a:t>
            </a:r>
            <a:endParaRPr lang="es-CO" dirty="0">
              <a:latin typeface="Century Gothic" panose="020B0502020202020204" pitchFamily="34" charset="0"/>
            </a:endParaRPr>
          </a:p>
          <a:p>
            <a:pPr algn="just"/>
            <a:r>
              <a:rPr lang="es-CO" b="1" dirty="0">
                <a:latin typeface="Century Gothic" panose="020B0502020202020204" pitchFamily="34" charset="0"/>
              </a:rPr>
              <a:t>Conectar a organizaciones de rescate animal con adoptantes potenciales.</a:t>
            </a:r>
            <a:endParaRPr lang="es-CO" dirty="0">
              <a:latin typeface="Century Gothic" panose="020B0502020202020204" pitchFamily="34" charset="0"/>
            </a:endParaRPr>
          </a:p>
          <a:p>
            <a:pPr lvl="1" algn="just"/>
            <a:r>
              <a:rPr lang="es-CO" dirty="0">
                <a:latin typeface="Century Gothic" panose="020B0502020202020204" pitchFamily="34" charset="0"/>
              </a:rPr>
              <a:t>Implementar una herramienta tecnológica eficiente.</a:t>
            </a:r>
          </a:p>
          <a:p>
            <a:pPr lvl="1" algn="just"/>
            <a:r>
              <a:rPr lang="es-CO" dirty="0">
                <a:latin typeface="Century Gothic" panose="020B0502020202020204" pitchFamily="34" charset="0"/>
              </a:rPr>
              <a:t>Agilizar y promover el proceso de adopción.</a:t>
            </a:r>
          </a:p>
          <a:p>
            <a:pPr algn="just"/>
            <a:r>
              <a:rPr lang="es-CO" b="1" dirty="0">
                <a:latin typeface="Century Gothic" panose="020B0502020202020204" pitchFamily="34" charset="0"/>
              </a:rPr>
              <a:t>Desarrollar estrategias de sensibilización y educación.</a:t>
            </a:r>
            <a:endParaRPr lang="es-CO" dirty="0">
              <a:latin typeface="Century Gothic" panose="020B0502020202020204" pitchFamily="34" charset="0"/>
            </a:endParaRPr>
          </a:p>
          <a:p>
            <a:pPr lvl="1" algn="just"/>
            <a:r>
              <a:rPr lang="es-CO" dirty="0">
                <a:latin typeface="Century Gothic" panose="020B0502020202020204" pitchFamily="34" charset="0"/>
              </a:rPr>
              <a:t>Facilitar recursos educativos sobre la adopción responsable y el bienestar animal.</a:t>
            </a:r>
          </a:p>
          <a:p>
            <a:pPr lvl="1" algn="just"/>
            <a:r>
              <a:rPr lang="es-CO" dirty="0">
                <a:latin typeface="Century Gothic" panose="020B0502020202020204" pitchFamily="34" charset="0"/>
              </a:rPr>
              <a:t>Crear una plataforma que sirva como puente entre los animales en situación de vulnerabilidad y las personas interesadas en adoptar.</a:t>
            </a:r>
          </a:p>
        </p:txBody>
      </p:sp>
    </p:spTree>
    <p:extLst>
      <p:ext uri="{BB962C8B-B14F-4D97-AF65-F5344CB8AC3E}">
        <p14:creationId xmlns:p14="http://schemas.microsoft.com/office/powerpoint/2010/main" val="2129102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OBJETIVO GENERAL​</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1415A3A2-C696-3FA6-9FB6-9E217725653C}"/>
              </a:ext>
            </a:extLst>
          </p:cNvPr>
          <p:cNvSpPr txBox="1"/>
          <p:nvPr/>
        </p:nvSpPr>
        <p:spPr>
          <a:xfrm>
            <a:off x="908030" y="2949734"/>
            <a:ext cx="4290091" cy="958532"/>
          </a:xfrm>
          <a:prstGeom prst="rect">
            <a:avLst/>
          </a:prstGeom>
          <a:noFill/>
        </p:spPr>
        <p:txBody>
          <a:bodyPr wrap="square" rtlCol="0">
            <a:spAutoFit/>
          </a:bodyPr>
          <a:lstStyle/>
          <a:p>
            <a:pPr algn="just">
              <a:lnSpc>
                <a:spcPct val="107000"/>
              </a:lnSpc>
              <a:spcAft>
                <a:spcPts val="800"/>
              </a:spcAft>
            </a:pPr>
            <a:r>
              <a:rPr lang="es-CO" sz="1800" dirty="0">
                <a:effectLst/>
                <a:latin typeface="Century Gothic" panose="020B0502020202020204" pitchFamily="34" charset="0"/>
                <a:ea typeface="Calibri" panose="020F0502020204030204" pitchFamily="34" charset="0"/>
                <a:cs typeface="Times New Roman" panose="02020603050405020304" pitchFamily="18" charset="0"/>
              </a:rPr>
              <a:t>Desarrollar una aplicación web que fomente la adopción responsable de perros y gatos en Medellín.</a:t>
            </a:r>
          </a:p>
        </p:txBody>
      </p:sp>
      <p:pic>
        <p:nvPicPr>
          <p:cNvPr id="7" name="Imagen 6" descr="Interfaz de usuario gráfica, Aplicación, Sitio web&#10;&#10;Descripción generada automáticamente">
            <a:extLst>
              <a:ext uri="{FF2B5EF4-FFF2-40B4-BE49-F238E27FC236}">
                <a16:creationId xmlns:a16="http://schemas.microsoft.com/office/drawing/2014/main" id="{86B1A6E6-B5D5-E58A-AB4F-D59FF5BE0849}"/>
              </a:ext>
            </a:extLst>
          </p:cNvPr>
          <p:cNvPicPr>
            <a:picLocks noChangeAspect="1"/>
          </p:cNvPicPr>
          <p:nvPr/>
        </p:nvPicPr>
        <p:blipFill>
          <a:blip r:embed="rId2"/>
          <a:stretch>
            <a:fillRect/>
          </a:stretch>
        </p:blipFill>
        <p:spPr>
          <a:xfrm>
            <a:off x="5411192" y="2191207"/>
            <a:ext cx="5612130" cy="2855595"/>
          </a:xfrm>
          <a:prstGeom prst="rect">
            <a:avLst/>
          </a:prstGeom>
        </p:spPr>
      </p:pic>
    </p:spTree>
    <p:extLst>
      <p:ext uri="{BB962C8B-B14F-4D97-AF65-F5344CB8AC3E}">
        <p14:creationId xmlns:p14="http://schemas.microsoft.com/office/powerpoint/2010/main" val="1353787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OBJETIVOS ESPECÍFICOS​</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117958F5-A2B0-C854-B24D-C22065CDED00}"/>
              </a:ext>
            </a:extLst>
          </p:cNvPr>
          <p:cNvSpPr txBox="1"/>
          <p:nvPr/>
        </p:nvSpPr>
        <p:spPr>
          <a:xfrm>
            <a:off x="1113182" y="1655982"/>
            <a:ext cx="9182724" cy="3546035"/>
          </a:xfrm>
          <a:prstGeom prst="rect">
            <a:avLst/>
          </a:prstGeom>
          <a:noFill/>
        </p:spPr>
        <p:txBody>
          <a:bodyPr wrap="square" rtlCol="0">
            <a:spAutoFit/>
          </a:bodyPr>
          <a:lstStyle/>
          <a:p>
            <a:pPr marL="342900" indent="-342900" algn="just">
              <a:lnSpc>
                <a:spcPct val="107000"/>
              </a:lnSpc>
              <a:spcAft>
                <a:spcPts val="800"/>
              </a:spcAft>
              <a:buFont typeface="+mj-lt"/>
              <a:buAutoNum type="arabicPeriod"/>
            </a:pPr>
            <a:r>
              <a:rPr lang="es-CO" sz="1800" dirty="0">
                <a:effectLst/>
                <a:latin typeface="Century Gothic" panose="020B0502020202020204" pitchFamily="34" charset="0"/>
                <a:ea typeface="Calibri" panose="020F0502020204030204" pitchFamily="34" charset="0"/>
                <a:cs typeface="Times New Roman" panose="02020603050405020304" pitchFamily="18" charset="0"/>
              </a:rPr>
              <a:t>Identificar las necesidades y preferencias de los usuarios potenciales de la aplicación web.</a:t>
            </a:r>
          </a:p>
          <a:p>
            <a:pPr marL="342900" indent="-342900" algn="just">
              <a:lnSpc>
                <a:spcPct val="107000"/>
              </a:lnSpc>
              <a:spcAft>
                <a:spcPts val="800"/>
              </a:spcAft>
              <a:buFont typeface="+mj-lt"/>
              <a:buAutoNum type="arabicPeriod"/>
            </a:pPr>
            <a:r>
              <a:rPr lang="es-CO" sz="1800" dirty="0">
                <a:effectLst/>
                <a:latin typeface="Century Gothic" panose="020B0502020202020204" pitchFamily="34" charset="0"/>
                <a:ea typeface="Calibri" panose="020F0502020204030204" pitchFamily="34" charset="0"/>
                <a:cs typeface="Times New Roman" panose="02020603050405020304" pitchFamily="18" charset="0"/>
              </a:rPr>
              <a:t>Desarrollar contenidos educativos que promuevan el bienestar animal, la adopción responsable y el cuidado adecuado de las mascotas.</a:t>
            </a:r>
          </a:p>
          <a:p>
            <a:pPr marL="342900" indent="-342900" algn="just">
              <a:lnSpc>
                <a:spcPct val="107000"/>
              </a:lnSpc>
              <a:spcAft>
                <a:spcPts val="800"/>
              </a:spcAft>
              <a:buFont typeface="+mj-lt"/>
              <a:buAutoNum type="arabicPeriod"/>
            </a:pPr>
            <a:r>
              <a:rPr lang="es-CO" sz="1800" dirty="0">
                <a:effectLst/>
                <a:latin typeface="Century Gothic" panose="020B0502020202020204" pitchFamily="34" charset="0"/>
                <a:ea typeface="Calibri" panose="020F0502020204030204" pitchFamily="34" charset="0"/>
                <a:cs typeface="Times New Roman" panose="02020603050405020304" pitchFamily="18" charset="0"/>
              </a:rPr>
              <a:t>Implementar funcionalidades de interacción y colaboración dentro de la aplicación web.</a:t>
            </a:r>
          </a:p>
          <a:p>
            <a:pPr marL="342900" indent="-342900" algn="just">
              <a:lnSpc>
                <a:spcPct val="107000"/>
              </a:lnSpc>
              <a:spcAft>
                <a:spcPts val="800"/>
              </a:spcAft>
              <a:buFont typeface="+mj-lt"/>
              <a:buAutoNum type="arabicPeriod"/>
            </a:pPr>
            <a:r>
              <a:rPr lang="es-CO" sz="1800" dirty="0">
                <a:effectLst/>
                <a:latin typeface="Century Gothic" panose="020B0502020202020204" pitchFamily="34" charset="0"/>
                <a:ea typeface="Calibri" panose="020F0502020204030204" pitchFamily="34" charset="0"/>
                <a:cs typeface="Times New Roman" panose="02020603050405020304" pitchFamily="18" charset="0"/>
              </a:rPr>
              <a:t>Desarrollar el código fuente para una aplicación web que agilice la adopción de perros y gatos en Medellín.</a:t>
            </a:r>
          </a:p>
          <a:p>
            <a:pPr marL="342900" indent="-342900" algn="just">
              <a:lnSpc>
                <a:spcPct val="107000"/>
              </a:lnSpc>
              <a:spcAft>
                <a:spcPts val="800"/>
              </a:spcAft>
              <a:buFont typeface="+mj-lt"/>
              <a:buAutoNum type="arabicPeriod"/>
            </a:pPr>
            <a:r>
              <a:rPr lang="es-CO" sz="1800" dirty="0">
                <a:effectLst/>
                <a:latin typeface="Century Gothic" panose="020B0502020202020204" pitchFamily="34" charset="0"/>
                <a:ea typeface="Calibri" panose="020F0502020204030204" pitchFamily="34" charset="0"/>
                <a:cs typeface="Times New Roman" panose="02020603050405020304" pitchFamily="18" charset="0"/>
              </a:rPr>
              <a:t>Diseñar una interfaz gráfica intuitiva y atractiva para la aplicación web.</a:t>
            </a:r>
          </a:p>
          <a:p>
            <a:pPr marL="342900" indent="-342900" algn="just">
              <a:lnSpc>
                <a:spcPct val="107000"/>
              </a:lnSpc>
              <a:spcAft>
                <a:spcPts val="800"/>
              </a:spcAft>
              <a:buFont typeface="+mj-lt"/>
              <a:buAutoNum type="arabicPeriod"/>
            </a:pPr>
            <a:r>
              <a:rPr lang="es-CO" sz="1800" dirty="0">
                <a:effectLst/>
                <a:latin typeface="Century Gothic" panose="020B0502020202020204" pitchFamily="34" charset="0"/>
                <a:ea typeface="Calibri" panose="020F0502020204030204" pitchFamily="34" charset="0"/>
                <a:cs typeface="Times New Roman" panose="02020603050405020304" pitchFamily="18" charset="0"/>
              </a:rPr>
              <a:t>Optimizar los elementos técnicos de la aplicación web. </a:t>
            </a:r>
          </a:p>
        </p:txBody>
      </p:sp>
    </p:spTree>
    <p:extLst>
      <p:ext uri="{BB962C8B-B14F-4D97-AF65-F5344CB8AC3E}">
        <p14:creationId xmlns:p14="http://schemas.microsoft.com/office/powerpoint/2010/main" val="3098732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ANTECEDENTES</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graphicFrame>
        <p:nvGraphicFramePr>
          <p:cNvPr id="7" name="Tabla 6">
            <a:extLst>
              <a:ext uri="{FF2B5EF4-FFF2-40B4-BE49-F238E27FC236}">
                <a16:creationId xmlns:a16="http://schemas.microsoft.com/office/drawing/2014/main" id="{946ECF39-B737-8D63-5D22-8C45D8660BAB}"/>
              </a:ext>
            </a:extLst>
          </p:cNvPr>
          <p:cNvGraphicFramePr>
            <a:graphicFrameLocks noGrp="1"/>
          </p:cNvGraphicFramePr>
          <p:nvPr>
            <p:extLst>
              <p:ext uri="{D42A27DB-BD31-4B8C-83A1-F6EECF244321}">
                <p14:modId xmlns:p14="http://schemas.microsoft.com/office/powerpoint/2010/main" val="3929463611"/>
              </p:ext>
            </p:extLst>
          </p:nvPr>
        </p:nvGraphicFramePr>
        <p:xfrm>
          <a:off x="954924" y="1454254"/>
          <a:ext cx="9948304" cy="4479223"/>
        </p:xfrm>
        <a:graphic>
          <a:graphicData uri="http://schemas.openxmlformats.org/drawingml/2006/table">
            <a:tbl>
              <a:tblPr>
                <a:tableStyleId>{5940675A-B579-460E-94D1-54222C63F5DA}</a:tableStyleId>
              </a:tblPr>
              <a:tblGrid>
                <a:gridCol w="4974152">
                  <a:extLst>
                    <a:ext uri="{9D8B030D-6E8A-4147-A177-3AD203B41FA5}">
                      <a16:colId xmlns:a16="http://schemas.microsoft.com/office/drawing/2014/main" val="1291947563"/>
                    </a:ext>
                  </a:extLst>
                </a:gridCol>
                <a:gridCol w="4974152">
                  <a:extLst>
                    <a:ext uri="{9D8B030D-6E8A-4147-A177-3AD203B41FA5}">
                      <a16:colId xmlns:a16="http://schemas.microsoft.com/office/drawing/2014/main" val="2139236583"/>
                    </a:ext>
                  </a:extLst>
                </a:gridCol>
              </a:tblGrid>
              <a:tr h="237754">
                <a:tc>
                  <a:txBody>
                    <a:bodyPr/>
                    <a:lstStyle/>
                    <a:p>
                      <a:pPr algn="just"/>
                      <a:r>
                        <a:rPr lang="es-CO" sz="1100" dirty="0">
                          <a:latin typeface="Century Gothic" panose="020B0502020202020204" pitchFamily="34" charset="0"/>
                        </a:rPr>
                        <a:t>Título del Estudio</a:t>
                      </a:r>
                    </a:p>
                  </a:txBody>
                  <a:tcPr anchor="ctr"/>
                </a:tc>
                <a:tc>
                  <a:txBody>
                    <a:bodyPr/>
                    <a:lstStyle/>
                    <a:p>
                      <a:pPr algn="just"/>
                      <a:r>
                        <a:rPr lang="es-CO" sz="1100">
                          <a:latin typeface="Century Gothic" panose="020B0502020202020204" pitchFamily="34" charset="0"/>
                        </a:rPr>
                        <a:t>Qué se encontró</a:t>
                      </a:r>
                    </a:p>
                  </a:txBody>
                  <a:tcPr anchor="ctr"/>
                </a:tc>
                <a:extLst>
                  <a:ext uri="{0D108BD9-81ED-4DB2-BD59-A6C34878D82A}">
                    <a16:rowId xmlns:a16="http://schemas.microsoft.com/office/drawing/2014/main" val="3376647012"/>
                  </a:ext>
                </a:extLst>
              </a:tr>
              <a:tr h="594386">
                <a:tc>
                  <a:txBody>
                    <a:bodyPr/>
                    <a:lstStyle/>
                    <a:p>
                      <a:pPr algn="just"/>
                      <a:r>
                        <a:rPr lang="es-CO" sz="1100" b="1">
                          <a:latin typeface="Century Gothic" panose="020B0502020202020204" pitchFamily="34" charset="0"/>
                        </a:rPr>
                        <a:t>Aplicación Móvil para Adopción de Mascotas Abandonadas 'Peluditos.com'</a:t>
                      </a:r>
                      <a:r>
                        <a:rPr lang="es-CO" sz="1100">
                          <a:latin typeface="Century Gothic" panose="020B0502020202020204" pitchFamily="34" charset="0"/>
                        </a:rPr>
                        <a:t> (Méndez Melo et al., 2019)</a:t>
                      </a:r>
                    </a:p>
                  </a:txBody>
                  <a:tcPr anchor="ctr"/>
                </a:tc>
                <a:tc>
                  <a:txBody>
                    <a:bodyPr/>
                    <a:lstStyle/>
                    <a:p>
                      <a:pPr algn="just"/>
                      <a:r>
                        <a:rPr lang="es-CO" sz="1100">
                          <a:latin typeface="Century Gothic" panose="020B0502020202020204" pitchFamily="34" charset="0"/>
                        </a:rPr>
                        <a:t>Se encontró que la aplicación puede servir como un puente efectivo entre las mascotas abandonadas y posibles adoptantes, promoviendo así la adopción y contribuyendo al bienestar animal.</a:t>
                      </a:r>
                    </a:p>
                  </a:txBody>
                  <a:tcPr anchor="ctr"/>
                </a:tc>
                <a:extLst>
                  <a:ext uri="{0D108BD9-81ED-4DB2-BD59-A6C34878D82A}">
                    <a16:rowId xmlns:a16="http://schemas.microsoft.com/office/drawing/2014/main" val="1977939473"/>
                  </a:ext>
                </a:extLst>
              </a:tr>
              <a:tr h="951018">
                <a:tc>
                  <a:txBody>
                    <a:bodyPr/>
                    <a:lstStyle/>
                    <a:p>
                      <a:pPr algn="just"/>
                      <a:r>
                        <a:rPr lang="es-CO" sz="1100" b="1">
                          <a:latin typeface="Century Gothic" panose="020B0502020202020204" pitchFamily="34" charset="0"/>
                        </a:rPr>
                        <a:t>Aplicativo web para el apoyo de fundaciones en los procesos de adopción animal en la ciudad de Bogotá</a:t>
                      </a:r>
                      <a:r>
                        <a:rPr lang="es-CO" sz="1100">
                          <a:latin typeface="Century Gothic" panose="020B0502020202020204" pitchFamily="34" charset="0"/>
                        </a:rPr>
                        <a:t> (Pimienta Gómez et al., 2021)</a:t>
                      </a:r>
                    </a:p>
                  </a:txBody>
                  <a:tcPr anchor="ctr"/>
                </a:tc>
                <a:tc>
                  <a:txBody>
                    <a:bodyPr/>
                    <a:lstStyle/>
                    <a:p>
                      <a:pPr algn="just"/>
                      <a:r>
                        <a:rPr lang="es-CO" sz="1100" dirty="0">
                          <a:latin typeface="Century Gothic" panose="020B0502020202020204" pitchFamily="34" charset="0"/>
                        </a:rPr>
                        <a:t>Se encontró que el aplicativo facilita significativamente la gestión y el control de la información y las actividades de las fundaciones, además de agilizar el proceso de adopción para los usuarios.</a:t>
                      </a:r>
                    </a:p>
                  </a:txBody>
                  <a:tcPr anchor="ctr"/>
                </a:tc>
                <a:extLst>
                  <a:ext uri="{0D108BD9-81ED-4DB2-BD59-A6C34878D82A}">
                    <a16:rowId xmlns:a16="http://schemas.microsoft.com/office/drawing/2014/main" val="175541339"/>
                  </a:ext>
                </a:extLst>
              </a:tr>
              <a:tr h="951018">
                <a:tc>
                  <a:txBody>
                    <a:bodyPr/>
                    <a:lstStyle/>
                    <a:p>
                      <a:pPr algn="just"/>
                      <a:r>
                        <a:rPr lang="es-CO" sz="1100" b="1">
                          <a:latin typeface="Century Gothic" panose="020B0502020202020204" pitchFamily="34" charset="0"/>
                        </a:rPr>
                        <a:t>Desarrollo de una Aplicación Web Basado en un Enfoque de Procesos de Adopción, Donación, Esterilización para Mejorar la Calidad de Vida de los Animales Domésticos en la Zona Alto Magdalena</a:t>
                      </a:r>
                      <a:r>
                        <a:rPr lang="es-CO" sz="1100">
                          <a:latin typeface="Century Gothic" panose="020B0502020202020204" pitchFamily="34" charset="0"/>
                        </a:rPr>
                        <a:t> (Ortiz Díaz &amp; Díaz Moreno, 2021)</a:t>
                      </a:r>
                    </a:p>
                  </a:txBody>
                  <a:tcPr anchor="ctr"/>
                </a:tc>
                <a:tc>
                  <a:txBody>
                    <a:bodyPr/>
                    <a:lstStyle/>
                    <a:p>
                      <a:pPr algn="just"/>
                      <a:r>
                        <a:rPr lang="es-CO" sz="1100">
                          <a:latin typeface="Century Gothic" panose="020B0502020202020204" pitchFamily="34" charset="0"/>
                        </a:rPr>
                        <a:t>Se encontró que la aplicación proporciona una gestión eficiente y un seguimiento detallado de cada animal, mejorando significativamente la calidad de vida de los animales y la operación de los albergues.</a:t>
                      </a:r>
                    </a:p>
                  </a:txBody>
                  <a:tcPr anchor="ctr"/>
                </a:tc>
                <a:extLst>
                  <a:ext uri="{0D108BD9-81ED-4DB2-BD59-A6C34878D82A}">
                    <a16:rowId xmlns:a16="http://schemas.microsoft.com/office/drawing/2014/main" val="722101087"/>
                  </a:ext>
                </a:extLst>
              </a:tr>
              <a:tr h="772703">
                <a:tc>
                  <a:txBody>
                    <a:bodyPr/>
                    <a:lstStyle/>
                    <a:p>
                      <a:pPr algn="just"/>
                      <a:r>
                        <a:rPr lang="es-CO" sz="1100" b="1">
                          <a:latin typeface="Century Gothic" panose="020B0502020202020204" pitchFamily="34" charset="0"/>
                        </a:rPr>
                        <a:t>Desarrollo de una aplicación web para adoptar perros y gatos</a:t>
                      </a:r>
                      <a:r>
                        <a:rPr lang="es-CO" sz="1100">
                          <a:latin typeface="Century Gothic" panose="020B0502020202020204" pitchFamily="34" charset="0"/>
                        </a:rPr>
                        <a:t> (Borja Machín Morera, 2022)</a:t>
                      </a:r>
                    </a:p>
                  </a:txBody>
                  <a:tcPr anchor="ctr"/>
                </a:tc>
                <a:tc>
                  <a:txBody>
                    <a:bodyPr/>
                    <a:lstStyle/>
                    <a:p>
                      <a:pPr algn="just"/>
                      <a:r>
                        <a:rPr lang="es-CO" sz="1100">
                          <a:latin typeface="Century Gothic" panose="020B0502020202020204" pitchFamily="34" charset="0"/>
                        </a:rPr>
                        <a:t>Se encontró que la aplicación podría aumentar significativamente las tasas de adopción, proveyendo a la vez una herramienta valiosa para las protectoras.</a:t>
                      </a:r>
                    </a:p>
                  </a:txBody>
                  <a:tcPr anchor="ctr"/>
                </a:tc>
                <a:extLst>
                  <a:ext uri="{0D108BD9-81ED-4DB2-BD59-A6C34878D82A}">
                    <a16:rowId xmlns:a16="http://schemas.microsoft.com/office/drawing/2014/main" val="1297580498"/>
                  </a:ext>
                </a:extLst>
              </a:tr>
              <a:tr h="951018">
                <a:tc>
                  <a:txBody>
                    <a:bodyPr/>
                    <a:lstStyle/>
                    <a:p>
                      <a:pPr algn="just"/>
                      <a:r>
                        <a:rPr lang="es-CO" sz="1100" b="1">
                          <a:latin typeface="Century Gothic" panose="020B0502020202020204" pitchFamily="34" charset="0"/>
                        </a:rPr>
                        <a:t>Aplicación para la gestión integral de adopciones de mascotas en la ciudad de Quito</a:t>
                      </a:r>
                      <a:r>
                        <a:rPr lang="es-CO" sz="1100">
                          <a:latin typeface="Century Gothic" panose="020B0502020202020204" pitchFamily="34" charset="0"/>
                        </a:rPr>
                        <a:t> (Martínez et al., 2020)</a:t>
                      </a:r>
                    </a:p>
                  </a:txBody>
                  <a:tcPr anchor="ctr"/>
                </a:tc>
                <a:tc>
                  <a:txBody>
                    <a:bodyPr/>
                    <a:lstStyle/>
                    <a:p>
                      <a:pPr algn="just"/>
                      <a:r>
                        <a:rPr lang="es-CO" sz="1100" dirty="0">
                          <a:latin typeface="Century Gothic" panose="020B0502020202020204" pitchFamily="34" charset="0"/>
                        </a:rPr>
                        <a:t>Se encontró que la aplicación facilita la promoción de animales disponibles, la gestión de solicitudes de adopción y la interacción con adoptantes potenciales, mejorando la eficiencia del proceso de adopción.</a:t>
                      </a:r>
                    </a:p>
                  </a:txBody>
                  <a:tcPr anchor="ctr"/>
                </a:tc>
                <a:extLst>
                  <a:ext uri="{0D108BD9-81ED-4DB2-BD59-A6C34878D82A}">
                    <a16:rowId xmlns:a16="http://schemas.microsoft.com/office/drawing/2014/main" val="3248360344"/>
                  </a:ext>
                </a:extLst>
              </a:tr>
            </a:tbl>
          </a:graphicData>
        </a:graphic>
      </p:graphicFrame>
    </p:spTree>
    <p:extLst>
      <p:ext uri="{BB962C8B-B14F-4D97-AF65-F5344CB8AC3E}">
        <p14:creationId xmlns:p14="http://schemas.microsoft.com/office/powerpoint/2010/main" val="39815458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MARCO TEÓRICO​</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A8FA8DA6-999C-B38E-3B78-9A47DCAB299F}"/>
              </a:ext>
            </a:extLst>
          </p:cNvPr>
          <p:cNvSpPr txBox="1"/>
          <p:nvPr/>
        </p:nvSpPr>
        <p:spPr>
          <a:xfrm>
            <a:off x="1113182" y="1133744"/>
            <a:ext cx="9372730" cy="3693319"/>
          </a:xfrm>
          <a:prstGeom prst="rect">
            <a:avLst/>
          </a:prstGeom>
          <a:noFill/>
        </p:spPr>
        <p:txBody>
          <a:bodyPr wrap="square" rtlCol="0">
            <a:spAutoFit/>
          </a:bodyPr>
          <a:lstStyle/>
          <a:p>
            <a:pPr algn="just"/>
            <a:r>
              <a:rPr lang="es-CO" b="1" dirty="0">
                <a:latin typeface="Century Gothic" panose="020B0502020202020204" pitchFamily="34" charset="0"/>
              </a:rPr>
              <a:t>Metodologías Ágiles Utilizadas en el Trabajo</a:t>
            </a:r>
          </a:p>
          <a:p>
            <a:pPr algn="just"/>
            <a:endParaRPr lang="es-CO" b="1" dirty="0">
              <a:latin typeface="Century Gothic" panose="020B0502020202020204" pitchFamily="34" charset="0"/>
            </a:endParaRPr>
          </a:p>
          <a:p>
            <a:pPr algn="just"/>
            <a:r>
              <a:rPr lang="es-CO" b="1" dirty="0">
                <a:latin typeface="Century Gothic" panose="020B0502020202020204" pitchFamily="34" charset="0"/>
              </a:rPr>
              <a:t>Scrum</a:t>
            </a:r>
          </a:p>
          <a:p>
            <a:pPr algn="just"/>
            <a:r>
              <a:rPr lang="es-CO" b="1" dirty="0">
                <a:latin typeface="Century Gothic" panose="020B0502020202020204" pitchFamily="34" charset="0"/>
              </a:rPr>
              <a:t>Promueve la flexibilidad, colaboración y entrega continua</a:t>
            </a:r>
            <a:r>
              <a:rPr lang="es-CO" dirty="0">
                <a:latin typeface="Century Gothic" panose="020B0502020202020204" pitchFamily="34" charset="0"/>
              </a:rPr>
              <a:t> (Arbeláez, 2019): Scrum fue utilizado para gestionar el desarrollo de la aplicación web, permitiendo adaptarse rápidamente a los cambios y mejorar continuamente a través de ciclos iterativos.</a:t>
            </a:r>
          </a:p>
          <a:p>
            <a:pPr algn="just"/>
            <a:r>
              <a:rPr lang="es-CO" b="1" dirty="0">
                <a:latin typeface="Century Gothic" panose="020B0502020202020204" pitchFamily="34" charset="0"/>
              </a:rPr>
              <a:t>Roles</a:t>
            </a:r>
            <a:r>
              <a:rPr lang="es-CO" dirty="0">
                <a:latin typeface="Century Gothic" panose="020B0502020202020204" pitchFamily="34" charset="0"/>
              </a:rPr>
              <a:t>:</a:t>
            </a:r>
          </a:p>
          <a:p>
            <a:pPr marL="742950" lvl="1" indent="-285750" algn="just">
              <a:buFont typeface="Arial" panose="020B0604020202020204" pitchFamily="34" charset="0"/>
              <a:buChar char="•"/>
            </a:pPr>
            <a:r>
              <a:rPr lang="es-CO" b="1" dirty="0" err="1">
                <a:latin typeface="Century Gothic" panose="020B0502020202020204" pitchFamily="34" charset="0"/>
              </a:rPr>
              <a:t>Product</a:t>
            </a:r>
            <a:r>
              <a:rPr lang="es-CO" b="1" dirty="0">
                <a:latin typeface="Century Gothic" panose="020B0502020202020204" pitchFamily="34" charset="0"/>
              </a:rPr>
              <a:t> </a:t>
            </a:r>
            <a:r>
              <a:rPr lang="es-CO" b="1" dirty="0" err="1">
                <a:latin typeface="Century Gothic" panose="020B0502020202020204" pitchFamily="34" charset="0"/>
              </a:rPr>
              <a:t>Owner</a:t>
            </a:r>
            <a:endParaRPr lang="es-CO" b="1" dirty="0">
              <a:latin typeface="Century Gothic" panose="020B0502020202020204" pitchFamily="34" charset="0"/>
            </a:endParaRPr>
          </a:p>
          <a:p>
            <a:pPr marL="742950" lvl="1" indent="-285750" algn="just">
              <a:buFont typeface="Arial" panose="020B0604020202020204" pitchFamily="34" charset="0"/>
              <a:buChar char="•"/>
            </a:pPr>
            <a:r>
              <a:rPr lang="es-CO" b="1" dirty="0">
                <a:latin typeface="Century Gothic" panose="020B0502020202020204" pitchFamily="34" charset="0"/>
              </a:rPr>
              <a:t>Scrum Master</a:t>
            </a:r>
            <a:endParaRPr lang="es-CO" dirty="0">
              <a:latin typeface="Century Gothic" panose="020B0502020202020204" pitchFamily="34" charset="0"/>
            </a:endParaRPr>
          </a:p>
          <a:p>
            <a:pPr marL="742950" lvl="1" indent="-285750" algn="just">
              <a:buFont typeface="Arial" panose="020B0604020202020204" pitchFamily="34" charset="0"/>
              <a:buChar char="•"/>
            </a:pPr>
            <a:r>
              <a:rPr lang="es-CO" b="1" dirty="0">
                <a:latin typeface="Century Gothic" panose="020B0502020202020204" pitchFamily="34" charset="0"/>
              </a:rPr>
              <a:t>Equipo de </a:t>
            </a:r>
            <a:r>
              <a:rPr lang="es-CO" b="1" dirty="0" err="1">
                <a:latin typeface="Century Gothic" panose="020B0502020202020204" pitchFamily="34" charset="0"/>
              </a:rPr>
              <a:t>desarrol</a:t>
            </a:r>
            <a:endParaRPr lang="es-CO" b="1" dirty="0">
              <a:latin typeface="Century Gothic" panose="020B0502020202020204" pitchFamily="34" charset="0"/>
            </a:endParaRPr>
          </a:p>
          <a:p>
            <a:endParaRPr lang="es-CO" b="1" dirty="0">
              <a:latin typeface="Century Gothic" panose="020B0502020202020204" pitchFamily="34" charset="0"/>
            </a:endParaRPr>
          </a:p>
          <a:p>
            <a:r>
              <a:rPr lang="es-CO" b="1" dirty="0" err="1">
                <a:latin typeface="Century Gothic" panose="020B0502020202020204" pitchFamily="34" charset="0"/>
              </a:rPr>
              <a:t>Sprints</a:t>
            </a:r>
            <a:endParaRPr lang="es-CO" b="1" dirty="0">
              <a:latin typeface="Century Gothic" panose="020B0502020202020204" pitchFamily="34" charset="0"/>
            </a:endParaRPr>
          </a:p>
        </p:txBody>
      </p:sp>
    </p:spTree>
    <p:extLst>
      <p:ext uri="{BB962C8B-B14F-4D97-AF65-F5344CB8AC3E}">
        <p14:creationId xmlns:p14="http://schemas.microsoft.com/office/powerpoint/2010/main" val="5401491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5564E982-9159-42D8-A0CD-72D73E591E27}"/>
              </a:ext>
            </a:extLst>
          </p:cNvPr>
          <p:cNvSpPr/>
          <p:nvPr/>
        </p:nvSpPr>
        <p:spPr>
          <a:xfrm>
            <a:off x="1113182" y="82544"/>
            <a:ext cx="3313043" cy="558614"/>
          </a:xfrm>
          <a:prstGeom prst="rect">
            <a:avLst/>
          </a:prstGeom>
        </p:spPr>
        <p:txBody>
          <a:bodyPr wrap="square">
            <a:spAutoFit/>
          </a:bodyPr>
          <a:lstStyle/>
          <a:p>
            <a:pPr algn="ctr">
              <a:lnSpc>
                <a:spcPct val="115000"/>
              </a:lnSpc>
              <a:spcBef>
                <a:spcPts val="600"/>
              </a:spcBef>
              <a:spcAft>
                <a:spcPts val="600"/>
              </a:spcAft>
            </a:pPr>
            <a:r>
              <a:rPr lang="es-CO" sz="2800" b="1" dirty="0">
                <a:solidFill>
                  <a:schemeClr val="bg1"/>
                </a:solidFill>
                <a:latin typeface="Century Gothic" panose="020B0502020202020204" pitchFamily="34" charset="0"/>
                <a:cs typeface="Angsana New" panose="020B0502040204020203" pitchFamily="18" charset="-34"/>
              </a:rPr>
              <a:t>Presentación</a:t>
            </a:r>
          </a:p>
        </p:txBody>
      </p:sp>
      <p:sp>
        <p:nvSpPr>
          <p:cNvPr id="2" name="CuadroTexto 1">
            <a:extLst>
              <a:ext uri="{FF2B5EF4-FFF2-40B4-BE49-F238E27FC236}">
                <a16:creationId xmlns:a16="http://schemas.microsoft.com/office/drawing/2014/main" id="{21DB8E13-43A2-02C8-4392-BB6795864A35}"/>
              </a:ext>
            </a:extLst>
          </p:cNvPr>
          <p:cNvSpPr txBox="1"/>
          <p:nvPr/>
        </p:nvSpPr>
        <p:spPr>
          <a:xfrm>
            <a:off x="100997" y="458902"/>
            <a:ext cx="5392829" cy="461665"/>
          </a:xfrm>
          <a:prstGeom prst="rect">
            <a:avLst/>
          </a:prstGeom>
          <a:noFill/>
          <a:effectLst>
            <a:outerShdw blurRad="50800" dist="38100" dir="2700000" algn="tl" rotWithShape="0">
              <a:srgbClr val="AFC94F">
                <a:alpha val="40000"/>
              </a:srgbClr>
            </a:outerShdw>
          </a:effectLst>
        </p:spPr>
        <p:txBody>
          <a:bodyPr wrap="square" rtlCol="0">
            <a:spAutoFit/>
          </a:bodyPr>
          <a:lstStyle>
            <a:defPPr>
              <a:defRPr lang="es-CO"/>
            </a:defPPr>
            <a:lvl1pPr algn="ctr">
              <a:defRPr sz="2400" b="1">
                <a:latin typeface="Century Gothic" panose="020B0502020202020204" pitchFamily="34" charset="0"/>
                <a:ea typeface="+mj-ea"/>
                <a:cs typeface="Arial" panose="020B0604020202020204" pitchFamily="34" charset="0"/>
              </a:defRPr>
            </a:lvl1pPr>
          </a:lstStyle>
          <a:p>
            <a:r>
              <a:rPr lang="es-ES" dirty="0"/>
              <a:t>MARCO TEÓRICO​</a:t>
            </a:r>
            <a:endParaRPr lang="es-CO" dirty="0"/>
          </a:p>
        </p:txBody>
      </p:sp>
      <p:cxnSp>
        <p:nvCxnSpPr>
          <p:cNvPr id="3" name="Conector recto 2">
            <a:extLst>
              <a:ext uri="{FF2B5EF4-FFF2-40B4-BE49-F238E27FC236}">
                <a16:creationId xmlns:a16="http://schemas.microsoft.com/office/drawing/2014/main" id="{009364C8-CE54-737B-20D2-7EC1263C883E}"/>
              </a:ext>
            </a:extLst>
          </p:cNvPr>
          <p:cNvCxnSpPr>
            <a:cxnSpLocks/>
          </p:cNvCxnSpPr>
          <p:nvPr/>
        </p:nvCxnSpPr>
        <p:spPr>
          <a:xfrm>
            <a:off x="2" y="1027155"/>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 name="Paralelogramo 3">
            <a:extLst>
              <a:ext uri="{FF2B5EF4-FFF2-40B4-BE49-F238E27FC236}">
                <a16:creationId xmlns:a16="http://schemas.microsoft.com/office/drawing/2014/main" id="{19FB7CED-5796-F116-12EA-5246F73EBF05}"/>
              </a:ext>
            </a:extLst>
          </p:cNvPr>
          <p:cNvSpPr/>
          <p:nvPr/>
        </p:nvSpPr>
        <p:spPr>
          <a:xfrm>
            <a:off x="9124124" y="920567"/>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A8FA8DA6-999C-B38E-3B78-9A47DCAB299F}"/>
              </a:ext>
            </a:extLst>
          </p:cNvPr>
          <p:cNvSpPr txBox="1"/>
          <p:nvPr/>
        </p:nvSpPr>
        <p:spPr>
          <a:xfrm>
            <a:off x="1113182" y="1133744"/>
            <a:ext cx="9372730" cy="5078313"/>
          </a:xfrm>
          <a:prstGeom prst="rect">
            <a:avLst/>
          </a:prstGeom>
          <a:noFill/>
        </p:spPr>
        <p:txBody>
          <a:bodyPr wrap="square" rtlCol="0">
            <a:spAutoFit/>
          </a:bodyPr>
          <a:lstStyle/>
          <a:p>
            <a:pPr algn="just"/>
            <a:r>
              <a:rPr lang="es-CO" b="1" dirty="0">
                <a:latin typeface="Century Gothic" panose="020B0502020202020204" pitchFamily="34" charset="0"/>
              </a:rPr>
              <a:t>CRISP-DM (Cross-</a:t>
            </a:r>
            <a:r>
              <a:rPr lang="es-CO" b="1" dirty="0" err="1">
                <a:latin typeface="Century Gothic" panose="020B0502020202020204" pitchFamily="34" charset="0"/>
              </a:rPr>
              <a:t>Industry</a:t>
            </a:r>
            <a:r>
              <a:rPr lang="es-CO" b="1" dirty="0">
                <a:latin typeface="Century Gothic" panose="020B0502020202020204" pitchFamily="34" charset="0"/>
              </a:rPr>
              <a:t> Standard </a:t>
            </a:r>
            <a:r>
              <a:rPr lang="es-CO" b="1" dirty="0" err="1">
                <a:latin typeface="Century Gothic" panose="020B0502020202020204" pitchFamily="34" charset="0"/>
              </a:rPr>
              <a:t>Process</a:t>
            </a:r>
            <a:r>
              <a:rPr lang="es-CO" b="1" dirty="0">
                <a:latin typeface="Century Gothic" panose="020B0502020202020204" pitchFamily="34" charset="0"/>
              </a:rPr>
              <a:t> </a:t>
            </a:r>
            <a:r>
              <a:rPr lang="es-CO" b="1" dirty="0" err="1">
                <a:latin typeface="Century Gothic" panose="020B0502020202020204" pitchFamily="34" charset="0"/>
              </a:rPr>
              <a:t>for</a:t>
            </a:r>
            <a:r>
              <a:rPr lang="es-CO" b="1" dirty="0">
                <a:latin typeface="Century Gothic" panose="020B0502020202020204" pitchFamily="34" charset="0"/>
              </a:rPr>
              <a:t> Data </a:t>
            </a:r>
            <a:r>
              <a:rPr lang="es-CO" b="1" dirty="0" err="1">
                <a:latin typeface="Century Gothic" panose="020B0502020202020204" pitchFamily="34" charset="0"/>
              </a:rPr>
              <a:t>Mining</a:t>
            </a:r>
            <a:r>
              <a:rPr lang="es-CO" b="1" dirty="0">
                <a:latin typeface="Century Gothic" panose="020B0502020202020204" pitchFamily="34" charset="0"/>
              </a:rPr>
              <a:t>)</a:t>
            </a:r>
          </a:p>
          <a:p>
            <a:pPr algn="just"/>
            <a:r>
              <a:rPr lang="es-CO" b="1" dirty="0">
                <a:latin typeface="Century Gothic" panose="020B0502020202020204" pitchFamily="34" charset="0"/>
              </a:rPr>
              <a:t>Framework estructurado para proyectos tecnológicos</a:t>
            </a:r>
            <a:r>
              <a:rPr lang="es-CO" dirty="0">
                <a:latin typeface="Century Gothic" panose="020B0502020202020204" pitchFamily="34" charset="0"/>
              </a:rPr>
              <a:t> (IBM, 2021): CRISP-DM proporcionó un marco sólido y adaptable que </a:t>
            </a:r>
            <a:r>
              <a:rPr lang="es-CO" dirty="0" err="1">
                <a:latin typeface="Century Gothic" panose="020B0502020202020204" pitchFamily="34" charset="0"/>
              </a:rPr>
              <a:t>guió</a:t>
            </a:r>
            <a:r>
              <a:rPr lang="es-CO" dirty="0">
                <a:latin typeface="Century Gothic" panose="020B0502020202020204" pitchFamily="34" charset="0"/>
              </a:rPr>
              <a:t> el proceso de desarrollo de la aplicación, asegurando una planificación y ejecución ordenadas.</a:t>
            </a:r>
          </a:p>
          <a:p>
            <a:pPr algn="just"/>
            <a:r>
              <a:rPr lang="es-CO" b="1" dirty="0">
                <a:latin typeface="Century Gothic" panose="020B0502020202020204" pitchFamily="34" charset="0"/>
              </a:rPr>
              <a:t>Fases</a:t>
            </a:r>
            <a:r>
              <a:rPr lang="es-CO" dirty="0">
                <a:latin typeface="Century Gothic" panose="020B0502020202020204" pitchFamily="34" charset="0"/>
              </a:rPr>
              <a:t>:</a:t>
            </a:r>
          </a:p>
          <a:p>
            <a:pPr lvl="1" algn="just"/>
            <a:r>
              <a:rPr lang="es-CO" b="1" dirty="0">
                <a:latin typeface="Century Gothic" panose="020B0502020202020204" pitchFamily="34" charset="0"/>
              </a:rPr>
              <a:t>Comprensión del negocio</a:t>
            </a:r>
            <a:r>
              <a:rPr lang="es-CO" dirty="0">
                <a:latin typeface="Century Gothic" panose="020B0502020202020204" pitchFamily="34" charset="0"/>
              </a:rPr>
              <a:t>: Se identificaron las necesidades y objetivos del proyecto para alinear el desarrollo con el impacto deseado.</a:t>
            </a:r>
          </a:p>
          <a:p>
            <a:pPr lvl="1" algn="just"/>
            <a:r>
              <a:rPr lang="es-CO" b="1" dirty="0">
                <a:latin typeface="Century Gothic" panose="020B0502020202020204" pitchFamily="34" charset="0"/>
              </a:rPr>
              <a:t>Comprensión de los datos</a:t>
            </a:r>
            <a:r>
              <a:rPr lang="es-CO" dirty="0">
                <a:latin typeface="Century Gothic" panose="020B0502020202020204" pitchFamily="34" charset="0"/>
              </a:rPr>
              <a:t>: Se recopiló y analizó información sobre los usuarios potenciales y los procesos de adopción para diseñar una aplicación efectiva.</a:t>
            </a:r>
          </a:p>
          <a:p>
            <a:pPr lvl="1" algn="just"/>
            <a:r>
              <a:rPr lang="es-CO" b="1" dirty="0">
                <a:latin typeface="Century Gothic" panose="020B0502020202020204" pitchFamily="34" charset="0"/>
              </a:rPr>
              <a:t>Preparación de los datos</a:t>
            </a:r>
            <a:r>
              <a:rPr lang="es-CO" dirty="0">
                <a:latin typeface="Century Gothic" panose="020B0502020202020204" pitchFamily="34" charset="0"/>
              </a:rPr>
              <a:t>: Se estructuraron y prepararon los datos necesarios para el desarrollo y funcionamiento de la aplicación.</a:t>
            </a:r>
          </a:p>
          <a:p>
            <a:pPr lvl="1" algn="just"/>
            <a:r>
              <a:rPr lang="es-CO" b="1" dirty="0">
                <a:latin typeface="Century Gothic" panose="020B0502020202020204" pitchFamily="34" charset="0"/>
              </a:rPr>
              <a:t>Modelado</a:t>
            </a:r>
            <a:r>
              <a:rPr lang="es-CO" dirty="0">
                <a:latin typeface="Century Gothic" panose="020B0502020202020204" pitchFamily="34" charset="0"/>
              </a:rPr>
              <a:t>: Se diseñaron y desarrollaron los modelos y algoritmos que impulsan las funcionalidades de la aplicación.</a:t>
            </a:r>
          </a:p>
          <a:p>
            <a:pPr lvl="1" algn="just"/>
            <a:r>
              <a:rPr lang="es-CO" b="1" dirty="0">
                <a:latin typeface="Century Gothic" panose="020B0502020202020204" pitchFamily="34" charset="0"/>
              </a:rPr>
              <a:t>Evaluación</a:t>
            </a:r>
            <a:r>
              <a:rPr lang="es-CO" dirty="0">
                <a:latin typeface="Century Gothic" panose="020B0502020202020204" pitchFamily="34" charset="0"/>
              </a:rPr>
              <a:t>: Se evaluaron los modelos y la aplicación en su conjunto para asegurar que cumplieran con los objetivos del proyecto y las expectativas de los usuarios.</a:t>
            </a:r>
          </a:p>
          <a:p>
            <a:pPr lvl="1" algn="just"/>
            <a:r>
              <a:rPr lang="es-CO" b="1" dirty="0">
                <a:latin typeface="Century Gothic" panose="020B0502020202020204" pitchFamily="34" charset="0"/>
              </a:rPr>
              <a:t>Despliegue</a:t>
            </a:r>
            <a:r>
              <a:rPr lang="es-CO" dirty="0">
                <a:latin typeface="Century Gothic" panose="020B0502020202020204" pitchFamily="34" charset="0"/>
              </a:rPr>
              <a:t>: Se lanzó la aplicación al público, con planes para su seguimiento y mejora continua.</a:t>
            </a:r>
          </a:p>
        </p:txBody>
      </p:sp>
    </p:spTree>
    <p:extLst>
      <p:ext uri="{BB962C8B-B14F-4D97-AF65-F5344CB8AC3E}">
        <p14:creationId xmlns:p14="http://schemas.microsoft.com/office/powerpoint/2010/main" val="414914428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375BD495557E7A45A687B65E858BD304" ma:contentTypeVersion="10" ma:contentTypeDescription="Crear nuevo documento." ma:contentTypeScope="" ma:versionID="1bc29839bb2dbad8d67f4bcf56a47033">
  <xsd:schema xmlns:xsd="http://www.w3.org/2001/XMLSchema" xmlns:xs="http://www.w3.org/2001/XMLSchema" xmlns:p="http://schemas.microsoft.com/office/2006/metadata/properties" xmlns:ns2="e2949675-3398-44b2-adda-4a15e825c0dc" xmlns:ns3="5040f3bd-1042-46e5-b636-6a3d8f7c53fc" targetNamespace="http://schemas.microsoft.com/office/2006/metadata/properties" ma:root="true" ma:fieldsID="a2a41b270b7103c6ea1bce99b65c8514" ns2:_="" ns3:_="">
    <xsd:import namespace="e2949675-3398-44b2-adda-4a15e825c0dc"/>
    <xsd:import namespace="5040f3bd-1042-46e5-b636-6a3d8f7c53fc"/>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2949675-3398-44b2-adda-4a15e825c0d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040f3bd-1042-46e5-b636-6a3d8f7c53fc" elementFormDefault="qualified">
    <xsd:import namespace="http://schemas.microsoft.com/office/2006/documentManagement/types"/>
    <xsd:import namespace="http://schemas.microsoft.com/office/infopath/2007/PartnerControls"/>
    <xsd:element name="SharedWithUsers" ma:index="12"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730AD9F-CE11-432A-B95F-76A6E406D863}"/>
</file>

<file path=customXml/itemProps2.xml><?xml version="1.0" encoding="utf-8"?>
<ds:datastoreItem xmlns:ds="http://schemas.openxmlformats.org/officeDocument/2006/customXml" ds:itemID="{61D9BB3B-A724-498B-AADC-442DCB78D27E}"/>
</file>

<file path=customXml/itemProps3.xml><?xml version="1.0" encoding="utf-8"?>
<ds:datastoreItem xmlns:ds="http://schemas.openxmlformats.org/officeDocument/2006/customXml" ds:itemID="{B9AEA217-00AF-4AA2-8E80-84DD40BD671A}"/>
</file>

<file path=docProps/app.xml><?xml version="1.0" encoding="utf-8"?>
<Properties xmlns="http://schemas.openxmlformats.org/officeDocument/2006/extended-properties" xmlns:vt="http://schemas.openxmlformats.org/officeDocument/2006/docPropsVTypes">
  <TotalTime>1218</TotalTime>
  <Words>2246</Words>
  <Application>Microsoft Office PowerPoint</Application>
  <PresentationFormat>Panorámica</PresentationFormat>
  <Paragraphs>246</Paragraphs>
  <Slides>24</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24</vt:i4>
      </vt:variant>
    </vt:vector>
  </HeadingPairs>
  <TitlesOfParts>
    <vt:vector size="31" baseType="lpstr">
      <vt:lpstr>Arial</vt:lpstr>
      <vt:lpstr>Calibri</vt:lpstr>
      <vt:lpstr>Calibri Light</vt:lpstr>
      <vt:lpstr>Century Gothic</vt:lpstr>
      <vt:lpstr>Gill Sans MT</vt:lpstr>
      <vt:lpstr>Gill Sans Nova</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Nora Viviana Guzmán Navarro</dc:creator>
  <cp:lastModifiedBy>Narhen Diaz Sanchez</cp:lastModifiedBy>
  <cp:revision>332</cp:revision>
  <dcterms:created xsi:type="dcterms:W3CDTF">2023-01-13T19:25:55Z</dcterms:created>
  <dcterms:modified xsi:type="dcterms:W3CDTF">2024-05-23T19:59:01Z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0x010100375BD495557E7A45A687B65E858BD304</vt:lpwstr>
  </property>
</Properties>
</file>

<file path=docProps/thumbnail.jpeg>
</file>